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92" r:id="rId3"/>
    <p:sldId id="257" r:id="rId4"/>
    <p:sldId id="293" r:id="rId5"/>
    <p:sldId id="258" r:id="rId6"/>
    <p:sldId id="261" r:id="rId7"/>
    <p:sldId id="262" r:id="rId8"/>
    <p:sldId id="277" r:id="rId9"/>
    <p:sldId id="263" r:id="rId10"/>
    <p:sldId id="294" r:id="rId11"/>
    <p:sldId id="259" r:id="rId12"/>
    <p:sldId id="265" r:id="rId13"/>
    <p:sldId id="278" r:id="rId14"/>
    <p:sldId id="267" r:id="rId15"/>
    <p:sldId id="288" r:id="rId16"/>
    <p:sldId id="289" r:id="rId17"/>
    <p:sldId id="285" r:id="rId18"/>
    <p:sldId id="273" r:id="rId19"/>
    <p:sldId id="287" r:id="rId20"/>
    <p:sldId id="260" r:id="rId21"/>
    <p:sldId id="271" r:id="rId22"/>
    <p:sldId id="280" r:id="rId23"/>
    <p:sldId id="272" r:id="rId24"/>
    <p:sldId id="290" r:id="rId25"/>
    <p:sldId id="291" r:id="rId26"/>
    <p:sldId id="281" r:id="rId27"/>
    <p:sldId id="286" r:id="rId28"/>
    <p:sldId id="26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63A1C593-65D0-4073-BCC9-577B9352EA97}" type="datetimeFigureOut">
              <a:rPr lang="en-US" smtClean="0"/>
              <a:t>5/6/2024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B618960-8005-486C-9A75-10CB2AAC16F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61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14126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404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3963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1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97232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931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66289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782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16440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76931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3A1C593-65D0-4073-BCC9-577B9352EA97}" type="datetimeFigureOut">
              <a:rPr lang="en-US" smtClean="0"/>
              <a:t>5/6/2024</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4242565289"/>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arunrk7/surface-crack-detec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689" y="1234908"/>
            <a:ext cx="8574622" cy="2616199"/>
          </a:xfrm>
        </p:spPr>
        <p:txBody>
          <a:bodyPr>
            <a:normAutofit fontScale="90000"/>
          </a:bodyPr>
          <a:lstStyle/>
          <a:p>
            <a:r>
              <a:rPr lang="en-US" dirty="0"/>
              <a:t>Concrete Crack detection Using Convolutional Neural Networks</a:t>
            </a:r>
          </a:p>
        </p:txBody>
      </p:sp>
      <p:sp>
        <p:nvSpPr>
          <p:cNvPr id="3" name="Subtitle 2"/>
          <p:cNvSpPr>
            <a:spLocks noGrp="1"/>
          </p:cNvSpPr>
          <p:nvPr>
            <p:ph type="subTitle" idx="1"/>
          </p:nvPr>
        </p:nvSpPr>
        <p:spPr>
          <a:xfrm>
            <a:off x="5065882" y="4166118"/>
            <a:ext cx="6987645" cy="1388534"/>
          </a:xfrm>
        </p:spPr>
        <p:txBody>
          <a:bodyPr>
            <a:normAutofit/>
          </a:bodyPr>
          <a:lstStyle/>
          <a:p>
            <a:r>
              <a:rPr lang="en-US" dirty="0"/>
              <a:t>Using Deep Learning Models</a:t>
            </a:r>
          </a:p>
        </p:txBody>
      </p:sp>
      <p:sp>
        <p:nvSpPr>
          <p:cNvPr id="5" name="TextBox 4">
            <a:extLst>
              <a:ext uri="{FF2B5EF4-FFF2-40B4-BE49-F238E27FC236}">
                <a16:creationId xmlns:a16="http://schemas.microsoft.com/office/drawing/2014/main" id="{DCF10220-7C28-FA0D-ED36-7F68D2EBC0A2}"/>
              </a:ext>
            </a:extLst>
          </p:cNvPr>
          <p:cNvSpPr txBox="1"/>
          <p:nvPr/>
        </p:nvSpPr>
        <p:spPr>
          <a:xfrm>
            <a:off x="5881433" y="5145416"/>
            <a:ext cx="7173618" cy="1200329"/>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UTKARSH ANAND </a:t>
            </a:r>
            <a:r>
              <a:rPr lang="en-IN" dirty="0">
                <a:solidFill>
                  <a:schemeClr val="bg1"/>
                </a:solidFill>
                <a:latin typeface="Times New Roman" panose="02020603050405020304" pitchFamily="18" charset="0"/>
                <a:cs typeface="Times New Roman" panose="02020603050405020304" pitchFamily="18" charset="0"/>
              </a:rPr>
              <a:t>(20CE8047, B. Tech Civil Engineering) </a:t>
            </a:r>
          </a:p>
          <a:p>
            <a:r>
              <a:rPr lang="en-IN" dirty="0">
                <a:solidFill>
                  <a:schemeClr val="bg1"/>
                </a:solidFill>
                <a:latin typeface="Times New Roman" panose="02020603050405020304" pitchFamily="18" charset="0"/>
                <a:cs typeface="Times New Roman" panose="02020603050405020304" pitchFamily="18" charset="0"/>
              </a:rPr>
              <a:t>                               under guidance of</a:t>
            </a:r>
          </a:p>
          <a:p>
            <a:r>
              <a:rPr lang="en-IN" b="1" dirty="0">
                <a:solidFill>
                  <a:schemeClr val="bg1"/>
                </a:solidFill>
                <a:latin typeface="Times New Roman" panose="02020603050405020304" pitchFamily="18" charset="0"/>
                <a:cs typeface="Times New Roman" panose="02020603050405020304" pitchFamily="18" charset="0"/>
              </a:rPr>
              <a:t>GILBERT HINGE</a:t>
            </a:r>
            <a:r>
              <a:rPr lang="en-IN" dirty="0">
                <a:solidFill>
                  <a:schemeClr val="bg1"/>
                </a:solidFill>
                <a:latin typeface="Times New Roman" panose="02020603050405020304" pitchFamily="18" charset="0"/>
                <a:cs typeface="Times New Roman" panose="02020603050405020304" pitchFamily="18" charset="0"/>
              </a:rPr>
              <a:t>(Assistant Professor , Civil Engineering)</a:t>
            </a:r>
          </a:p>
          <a:p>
            <a:endParaRPr lang="en-IN" dirty="0"/>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structure&#10;&#10;Description automatically generated">
            <a:extLst>
              <a:ext uri="{FF2B5EF4-FFF2-40B4-BE49-F238E27FC236}">
                <a16:creationId xmlns:a16="http://schemas.microsoft.com/office/drawing/2014/main" id="{0AA7ADA3-3319-F192-29D1-D489D22F4A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035" t="2079" r="13242" b="6131"/>
          <a:stretch/>
        </p:blipFill>
        <p:spPr>
          <a:xfrm>
            <a:off x="522513" y="318336"/>
            <a:ext cx="10366311" cy="6221327"/>
          </a:xfrm>
        </p:spPr>
      </p:pic>
    </p:spTree>
    <p:extLst>
      <p:ext uri="{BB962C8B-B14F-4D97-AF65-F5344CB8AC3E}">
        <p14:creationId xmlns:p14="http://schemas.microsoft.com/office/powerpoint/2010/main" val="267526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C91-7CDA-500E-8054-9BF99E0D71F4}"/>
              </a:ext>
            </a:extLst>
          </p:cNvPr>
          <p:cNvSpPr>
            <a:spLocks noGrp="1"/>
          </p:cNvSpPr>
          <p:nvPr>
            <p:ph type="title"/>
          </p:nvPr>
        </p:nvSpPr>
        <p:spPr/>
        <p:txBody>
          <a:bodyPr/>
          <a:lstStyle/>
          <a:p>
            <a:r>
              <a:rPr lang="en-IN" dirty="0">
                <a:latin typeface="Amasis MT Pro Light" panose="020F0502020204030204" pitchFamily="18" charset="0"/>
              </a:rPr>
              <a:t>Model 1: </a:t>
            </a:r>
            <a:r>
              <a:rPr lang="en-IN" sz="3600" b="1" dirty="0">
                <a:solidFill>
                  <a:srgbClr val="000000"/>
                </a:solidFill>
                <a:effectLst/>
                <a:latin typeface="Amasis MT Pro Light" panose="020F0502020204030204" pitchFamily="18" charset="0"/>
              </a:rPr>
              <a:t>ResNet-50 with Segmentation</a:t>
            </a:r>
            <a:endParaRPr lang="en-IN" sz="3600" dirty="0">
              <a:latin typeface="Amasis MT Pro Light" panose="020F0502020204030204" pitchFamily="18" charset="0"/>
            </a:endParaRPr>
          </a:p>
        </p:txBody>
      </p:sp>
      <p:sp>
        <p:nvSpPr>
          <p:cNvPr id="3" name="Content Placeholder 2">
            <a:extLst>
              <a:ext uri="{FF2B5EF4-FFF2-40B4-BE49-F238E27FC236}">
                <a16:creationId xmlns:a16="http://schemas.microsoft.com/office/drawing/2014/main" id="{A953E3BB-FC96-25FA-0200-A89E667C7D55}"/>
              </a:ext>
            </a:extLst>
          </p:cNvPr>
          <p:cNvSpPr>
            <a:spLocks noGrp="1"/>
          </p:cNvSpPr>
          <p:nvPr>
            <p:ph idx="1"/>
          </p:nvPr>
        </p:nvSpPr>
        <p:spPr/>
        <p:txBody>
          <a:bodyPr>
            <a:normAutofit/>
          </a:bodyPr>
          <a:lstStyle/>
          <a:p>
            <a:pPr algn="l">
              <a:buFont typeface="+mj-lt"/>
              <a:buAutoNum type="arabicPeriod"/>
            </a:pPr>
            <a:r>
              <a:rPr lang="en-US" sz="2000" b="1" i="0" dirty="0">
                <a:solidFill>
                  <a:srgbClr val="0D0D0D"/>
                </a:solidFill>
                <a:effectLst/>
                <a:highlight>
                  <a:srgbClr val="FFFFFF"/>
                </a:highlight>
                <a:latin typeface="Söhne"/>
              </a:rPr>
              <a:t>ResNet-50 Architecture:</a:t>
            </a:r>
            <a:r>
              <a:rPr lang="en-US" sz="2000" b="0" i="0" dirty="0">
                <a:solidFill>
                  <a:srgbClr val="0D0D0D"/>
                </a:solidFill>
                <a:effectLst/>
                <a:highlight>
                  <a:srgbClr val="FFFFFF"/>
                </a:highlight>
                <a:latin typeface="Söhne"/>
              </a:rPr>
              <a:t> ResNet-50 is known for its deep layers and exceptional performance in various tasks.</a:t>
            </a:r>
          </a:p>
          <a:p>
            <a:pPr algn="l">
              <a:buFont typeface="+mj-lt"/>
              <a:buAutoNum type="arabicPeriod"/>
            </a:pPr>
            <a:r>
              <a:rPr lang="en-US" sz="2000" b="1" i="0" dirty="0">
                <a:solidFill>
                  <a:srgbClr val="0D0D0D"/>
                </a:solidFill>
                <a:effectLst/>
                <a:highlight>
                  <a:srgbClr val="FFFFFF"/>
                </a:highlight>
                <a:latin typeface="Söhne"/>
              </a:rPr>
              <a:t>Integration with Segmentation Techniques:</a:t>
            </a:r>
            <a:r>
              <a:rPr lang="en-US" sz="2000" b="0" i="0" dirty="0">
                <a:solidFill>
                  <a:srgbClr val="0D0D0D"/>
                </a:solidFill>
                <a:effectLst/>
                <a:highlight>
                  <a:srgbClr val="FFFFFF"/>
                </a:highlight>
                <a:latin typeface="Söhne"/>
              </a:rPr>
              <a:t> Researchers have integrated segmentation techniques into ResNet-50-based models for crack detection.</a:t>
            </a:r>
          </a:p>
          <a:p>
            <a:pPr algn="l">
              <a:buFont typeface="+mj-lt"/>
              <a:buAutoNum type="arabicPeriod"/>
            </a:pPr>
            <a:r>
              <a:rPr lang="en-US" sz="2000" b="1" i="0" dirty="0">
                <a:solidFill>
                  <a:srgbClr val="0D0D0D"/>
                </a:solidFill>
                <a:effectLst/>
                <a:highlight>
                  <a:srgbClr val="FFFFFF"/>
                </a:highlight>
                <a:latin typeface="Söhne"/>
              </a:rPr>
              <a:t>Purpose of Segmentation:</a:t>
            </a:r>
            <a:r>
              <a:rPr lang="en-US" sz="2000" b="0" i="0" dirty="0">
                <a:solidFill>
                  <a:srgbClr val="0D0D0D"/>
                </a:solidFill>
                <a:effectLst/>
                <a:highlight>
                  <a:srgbClr val="FFFFFF"/>
                </a:highlight>
                <a:latin typeface="Söhne"/>
              </a:rPr>
              <a:t> Segmentation allows for more granular localization of cracks within an image.</a:t>
            </a:r>
          </a:p>
          <a:p>
            <a:pPr algn="l">
              <a:buFont typeface="+mj-lt"/>
              <a:buAutoNum type="arabicPeriod"/>
            </a:pPr>
            <a:r>
              <a:rPr lang="en-US" sz="2000" b="1" i="0" dirty="0">
                <a:solidFill>
                  <a:srgbClr val="0D0D0D"/>
                </a:solidFill>
                <a:effectLst/>
                <a:highlight>
                  <a:srgbClr val="FFFFFF"/>
                </a:highlight>
                <a:latin typeface="Söhne"/>
              </a:rPr>
              <a:t>Impact on Crack Detection Precision:</a:t>
            </a:r>
            <a:r>
              <a:rPr lang="en-US" sz="2000" b="0" i="0" dirty="0">
                <a:solidFill>
                  <a:srgbClr val="0D0D0D"/>
                </a:solidFill>
                <a:effectLst/>
                <a:highlight>
                  <a:srgbClr val="FFFFFF"/>
                </a:highlight>
                <a:latin typeface="Söhne"/>
              </a:rPr>
              <a:t> This integration of segmentation model contributes to enhanced precision in crack detection by improving accuracy in identifying crack boundaries.</a:t>
            </a:r>
          </a:p>
        </p:txBody>
      </p:sp>
    </p:spTree>
    <p:extLst>
      <p:ext uri="{BB962C8B-B14F-4D97-AF65-F5344CB8AC3E}">
        <p14:creationId xmlns:p14="http://schemas.microsoft.com/office/powerpoint/2010/main" val="222288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9484-DC25-BF08-6D1E-B1748241E44B}"/>
              </a:ext>
            </a:extLst>
          </p:cNvPr>
          <p:cNvSpPr>
            <a:spLocks noGrp="1"/>
          </p:cNvSpPr>
          <p:nvPr>
            <p:ph type="title"/>
          </p:nvPr>
        </p:nvSpPr>
        <p:spPr/>
        <p:txBody>
          <a:bodyPr/>
          <a:lstStyle/>
          <a:p>
            <a:r>
              <a:rPr lang="en-IN" dirty="0"/>
              <a:t>Data Loader Component</a:t>
            </a:r>
          </a:p>
        </p:txBody>
      </p:sp>
      <p:sp>
        <p:nvSpPr>
          <p:cNvPr id="3" name="Content Placeholder 2">
            <a:extLst>
              <a:ext uri="{FF2B5EF4-FFF2-40B4-BE49-F238E27FC236}">
                <a16:creationId xmlns:a16="http://schemas.microsoft.com/office/drawing/2014/main" id="{94F50FE0-C66E-F6A6-059A-92D9A8CC00BE}"/>
              </a:ext>
            </a:extLst>
          </p:cNvPr>
          <p:cNvSpPr>
            <a:spLocks noGrp="1"/>
          </p:cNvSpPr>
          <p:nvPr>
            <p:ph idx="1"/>
          </p:nvPr>
        </p:nvSpPr>
        <p:spPr/>
        <p:txBody>
          <a:bodyPr>
            <a:normAutofit/>
          </a:bodyPr>
          <a:lstStyle/>
          <a:p>
            <a:pPr algn="l">
              <a:buFont typeface="+mj-lt"/>
              <a:buAutoNum type="arabicPeriod"/>
            </a:pPr>
            <a:r>
              <a:rPr lang="en-US" sz="2000" b="1" i="0" dirty="0">
                <a:solidFill>
                  <a:srgbClr val="0D0D0D"/>
                </a:solidFill>
                <a:effectLst/>
                <a:highlight>
                  <a:srgbClr val="FFFFFF"/>
                </a:highlight>
                <a:latin typeface="Söhne"/>
              </a:rPr>
              <a:t>Purpose of Load Dataset Function:</a:t>
            </a:r>
            <a:r>
              <a:rPr lang="en-US" sz="2000" b="0" i="0" dirty="0">
                <a:solidFill>
                  <a:srgbClr val="0D0D0D"/>
                </a:solidFill>
                <a:effectLst/>
                <a:highlight>
                  <a:srgbClr val="FFFFFF"/>
                </a:highlight>
                <a:latin typeface="Söhne"/>
              </a:rPr>
              <a:t> The load dataset function incorporates chosen transformations into the data loading process.</a:t>
            </a:r>
          </a:p>
          <a:p>
            <a:pPr algn="l">
              <a:buFont typeface="+mj-lt"/>
              <a:buAutoNum type="arabicPeriod"/>
            </a:pPr>
            <a:r>
              <a:rPr lang="en-US" sz="2000" b="1" i="0" dirty="0">
                <a:solidFill>
                  <a:srgbClr val="0D0D0D"/>
                </a:solidFill>
                <a:effectLst/>
                <a:highlight>
                  <a:srgbClr val="FFFFFF"/>
                </a:highlight>
                <a:latin typeface="Söhne"/>
              </a:rPr>
              <a:t>Augmented Data for Training:</a:t>
            </a:r>
            <a:r>
              <a:rPr lang="en-US" sz="2000" b="0" i="0" dirty="0">
                <a:solidFill>
                  <a:srgbClr val="0D0D0D"/>
                </a:solidFill>
                <a:effectLst/>
                <a:highlight>
                  <a:srgbClr val="FFFFFF"/>
                </a:highlight>
                <a:latin typeface="Söhne"/>
              </a:rPr>
              <a:t> It provides models with augmented data, enhancing the dataset's diversity and improving the model's ability to generalize.</a:t>
            </a:r>
          </a:p>
          <a:p>
            <a:pPr algn="l">
              <a:buFont typeface="+mj-lt"/>
              <a:buAutoNum type="arabicPeriod"/>
            </a:pPr>
            <a:r>
              <a:rPr lang="en-US" sz="2000" b="1" i="0" dirty="0">
                <a:solidFill>
                  <a:srgbClr val="0D0D0D"/>
                </a:solidFill>
                <a:effectLst/>
                <a:highlight>
                  <a:srgbClr val="FFFFFF"/>
                </a:highlight>
                <a:latin typeface="Söhne"/>
              </a:rPr>
              <a:t>Balancing Realism and Efficiency:</a:t>
            </a:r>
            <a:r>
              <a:rPr lang="en-US" sz="2000" b="0" i="0" dirty="0">
                <a:solidFill>
                  <a:srgbClr val="0D0D0D"/>
                </a:solidFill>
                <a:effectLst/>
                <a:highlight>
                  <a:srgbClr val="FFFFFF"/>
                </a:highlight>
                <a:latin typeface="Söhne"/>
              </a:rPr>
              <a:t> This approach balances the realism introduced by data augmentation with computational efficiency during the training phase.</a:t>
            </a:r>
          </a:p>
        </p:txBody>
      </p:sp>
    </p:spTree>
    <p:extLst>
      <p:ext uri="{BB962C8B-B14F-4D97-AF65-F5344CB8AC3E}">
        <p14:creationId xmlns:p14="http://schemas.microsoft.com/office/powerpoint/2010/main" val="155898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Content Placeholder 3" descr="A diagram of a software&#10;&#10;Description automatically generated">
            <a:extLst>
              <a:ext uri="{FF2B5EF4-FFF2-40B4-BE49-F238E27FC236}">
                <a16:creationId xmlns:a16="http://schemas.microsoft.com/office/drawing/2014/main" id="{9A50E30E-6CF0-D978-A652-48C846473F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984302" y="437745"/>
            <a:ext cx="5977047" cy="6098521"/>
          </a:xfrm>
          <a:prstGeom prst="rect">
            <a:avLst/>
          </a:prstGeom>
          <a:noFill/>
        </p:spPr>
      </p:pic>
      <p:sp>
        <p:nvSpPr>
          <p:cNvPr id="2" name="TextBox 1">
            <a:extLst>
              <a:ext uri="{FF2B5EF4-FFF2-40B4-BE49-F238E27FC236}">
                <a16:creationId xmlns:a16="http://schemas.microsoft.com/office/drawing/2014/main" id="{9ED42DAE-FF0D-25A2-9FD5-A173FD029D96}"/>
              </a:ext>
            </a:extLst>
          </p:cNvPr>
          <p:cNvSpPr txBox="1"/>
          <p:nvPr/>
        </p:nvSpPr>
        <p:spPr>
          <a:xfrm>
            <a:off x="7946391" y="2324910"/>
            <a:ext cx="3788409" cy="1200329"/>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Model Architecture</a:t>
            </a:r>
          </a:p>
          <a:p>
            <a:r>
              <a:rPr lang="en-US" sz="3600" dirty="0">
                <a:latin typeface="Times New Roman" panose="02020603050405020304" pitchFamily="18" charset="0"/>
                <a:cs typeface="Times New Roman" panose="02020603050405020304" pitchFamily="18" charset="0"/>
              </a:rPr>
              <a:t>ResNet-50</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7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8984-02A7-3E61-51CD-33889880B9F6}"/>
              </a:ext>
            </a:extLst>
          </p:cNvPr>
          <p:cNvSpPr>
            <a:spLocks noGrp="1"/>
          </p:cNvSpPr>
          <p:nvPr>
            <p:ph type="title"/>
          </p:nvPr>
        </p:nvSpPr>
        <p:spPr/>
        <p:txBody>
          <a:bodyPr/>
          <a:lstStyle/>
          <a:p>
            <a:r>
              <a:rPr lang="en-IN" dirty="0"/>
              <a:t>Why </a:t>
            </a:r>
            <a:r>
              <a:rPr lang="en-IN" dirty="0" err="1"/>
              <a:t>ResNet</a:t>
            </a:r>
            <a:r>
              <a:rPr lang="en-IN" dirty="0"/>
              <a:t> Models</a:t>
            </a:r>
          </a:p>
        </p:txBody>
      </p:sp>
      <p:sp>
        <p:nvSpPr>
          <p:cNvPr id="4" name="Content Placeholder 3">
            <a:extLst>
              <a:ext uri="{FF2B5EF4-FFF2-40B4-BE49-F238E27FC236}">
                <a16:creationId xmlns:a16="http://schemas.microsoft.com/office/drawing/2014/main" id="{ED3381F6-86B2-AD49-DB3B-71AFC5D4987F}"/>
              </a:ext>
            </a:extLst>
          </p:cNvPr>
          <p:cNvSpPr>
            <a:spLocks noGrp="1"/>
          </p:cNvSpPr>
          <p:nvPr>
            <p:ph idx="1"/>
          </p:nvPr>
        </p:nvSpPr>
        <p:spPr/>
        <p:txBody>
          <a:bodyPr>
            <a:normAutofit lnSpcReduction="10000"/>
          </a:bodyPr>
          <a:lstStyle/>
          <a:p>
            <a:pPr algn="l">
              <a:buFont typeface="+mj-lt"/>
              <a:buAutoNum type="arabicPeriod"/>
            </a:pPr>
            <a:r>
              <a:rPr lang="en-US" b="1" i="0" dirty="0" err="1">
                <a:solidFill>
                  <a:srgbClr val="0D0D0D"/>
                </a:solidFill>
                <a:effectLst/>
                <a:highlight>
                  <a:srgbClr val="FFFFFF"/>
                </a:highlight>
                <a:latin typeface="Söhne"/>
              </a:rPr>
              <a:t>ResNet</a:t>
            </a:r>
            <a:r>
              <a:rPr lang="en-US" b="1" i="0" dirty="0">
                <a:solidFill>
                  <a:srgbClr val="0D0D0D"/>
                </a:solidFill>
                <a:effectLst/>
                <a:highlight>
                  <a:srgbClr val="FFFFFF"/>
                </a:highlight>
                <a:latin typeface="Söhne"/>
              </a:rPr>
              <a:t> Models Preferred:</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ResNet</a:t>
            </a:r>
            <a:r>
              <a:rPr lang="en-US" b="0" i="0" dirty="0">
                <a:solidFill>
                  <a:srgbClr val="0D0D0D"/>
                </a:solidFill>
                <a:effectLst/>
                <a:highlight>
                  <a:srgbClr val="FFFFFF"/>
                </a:highlight>
                <a:latin typeface="Söhne"/>
              </a:rPr>
              <a:t> models, particularly ResNet50 and its variants, are preferred in deep learning tasks.</a:t>
            </a:r>
          </a:p>
          <a:p>
            <a:pPr algn="l">
              <a:buFont typeface="+mj-lt"/>
              <a:buAutoNum type="arabicPeriod"/>
            </a:pPr>
            <a:r>
              <a:rPr lang="en-US" b="1" i="0" dirty="0">
                <a:solidFill>
                  <a:srgbClr val="0D0D0D"/>
                </a:solidFill>
                <a:effectLst/>
                <a:highlight>
                  <a:srgbClr val="FFFFFF"/>
                </a:highlight>
                <a:latin typeface="Söhne"/>
              </a:rPr>
              <a:t>Deeper Architectures with Skip Connections:</a:t>
            </a:r>
            <a:r>
              <a:rPr lang="en-US" b="0" i="0" dirty="0">
                <a:solidFill>
                  <a:srgbClr val="0D0D0D"/>
                </a:solidFill>
                <a:effectLst/>
                <a:highlight>
                  <a:srgbClr val="FFFFFF"/>
                </a:highlight>
                <a:latin typeface="Söhne"/>
              </a:rPr>
              <a:t> They are favored due to their deeper architectures with skip connections.</a:t>
            </a:r>
          </a:p>
          <a:p>
            <a:pPr algn="l">
              <a:buFont typeface="+mj-lt"/>
              <a:buAutoNum type="arabicPeriod"/>
            </a:pPr>
            <a:r>
              <a:rPr lang="en-US" b="1" i="0" dirty="0">
                <a:solidFill>
                  <a:srgbClr val="0D0D0D"/>
                </a:solidFill>
                <a:effectLst/>
                <a:highlight>
                  <a:srgbClr val="FFFFFF"/>
                </a:highlight>
                <a:latin typeface="Söhne"/>
              </a:rPr>
              <a:t>Mitigating Vanishing Gradient Problem:</a:t>
            </a:r>
            <a:r>
              <a:rPr lang="en-US" b="0" i="0" dirty="0">
                <a:solidFill>
                  <a:srgbClr val="0D0D0D"/>
                </a:solidFill>
                <a:effectLst/>
                <a:highlight>
                  <a:srgbClr val="FFFFFF"/>
                </a:highlight>
                <a:latin typeface="Söhne"/>
              </a:rPr>
              <a:t> These skip connections help mitigate the vanishing gradient problem, which is crucial for effectively training very deep networks.</a:t>
            </a:r>
          </a:p>
          <a:p>
            <a:pPr algn="l">
              <a:buFont typeface="+mj-lt"/>
              <a:buAutoNum type="arabicPeriod"/>
            </a:pPr>
            <a:r>
              <a:rPr lang="en-US" b="1" i="0" dirty="0">
                <a:solidFill>
                  <a:srgbClr val="0D0D0D"/>
                </a:solidFill>
                <a:effectLst/>
                <a:highlight>
                  <a:srgbClr val="FFFFFF"/>
                </a:highlight>
                <a:latin typeface="Söhne"/>
              </a:rPr>
              <a:t>Better Feature Learning:</a:t>
            </a:r>
            <a:r>
              <a:rPr lang="en-US" b="0" i="0" dirty="0">
                <a:solidFill>
                  <a:srgbClr val="0D0D0D"/>
                </a:solidFill>
                <a:effectLst/>
                <a:highlight>
                  <a:srgbClr val="FFFFFF"/>
                </a:highlight>
                <a:latin typeface="Söhne"/>
              </a:rPr>
              <a:t> The architecture promotes better feature learning, leading to improved model performance.</a:t>
            </a:r>
          </a:p>
          <a:p>
            <a:pPr algn="l">
              <a:buFont typeface="+mj-lt"/>
              <a:buAutoNum type="arabicPeriod"/>
            </a:pPr>
            <a:r>
              <a:rPr lang="en-US" b="1" i="0" dirty="0">
                <a:solidFill>
                  <a:srgbClr val="0D0D0D"/>
                </a:solidFill>
                <a:effectLst/>
                <a:highlight>
                  <a:srgbClr val="FFFFFF"/>
                </a:highlight>
                <a:latin typeface="Söhne"/>
              </a:rPr>
              <a:t>Popular in Computer Vision Tasks:</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ResNet</a:t>
            </a:r>
            <a:r>
              <a:rPr lang="en-US" b="0" i="0" dirty="0">
                <a:solidFill>
                  <a:srgbClr val="0D0D0D"/>
                </a:solidFill>
                <a:effectLst/>
                <a:highlight>
                  <a:srgbClr val="FFFFFF"/>
                </a:highlight>
                <a:latin typeface="Söhne"/>
              </a:rPr>
              <a:t> models, because of their advantages, are popular choices for various computer vision tasks such as image classification, object detection, and segmentation</a:t>
            </a:r>
          </a:p>
        </p:txBody>
      </p:sp>
    </p:spTree>
    <p:extLst>
      <p:ext uri="{BB962C8B-B14F-4D97-AF65-F5344CB8AC3E}">
        <p14:creationId xmlns:p14="http://schemas.microsoft.com/office/powerpoint/2010/main" val="3709746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7F1E-6D51-9228-1FF4-BCD046B305F8}"/>
              </a:ext>
            </a:extLst>
          </p:cNvPr>
          <p:cNvSpPr>
            <a:spLocks noGrp="1"/>
          </p:cNvSpPr>
          <p:nvPr>
            <p:ph type="title"/>
          </p:nvPr>
        </p:nvSpPr>
        <p:spPr/>
        <p:txBody>
          <a:bodyPr/>
          <a:lstStyle/>
          <a:p>
            <a:r>
              <a:rPr lang="en-US" dirty="0"/>
              <a:t>Loss vs Epochs</a:t>
            </a:r>
            <a:endParaRPr lang="en-IN" dirty="0"/>
          </a:p>
        </p:txBody>
      </p:sp>
      <p:pic>
        <p:nvPicPr>
          <p:cNvPr id="5" name="Content Placeholder 4" descr="A graph showing the growth of a stock market&#10;&#10;Description automatically generated">
            <a:extLst>
              <a:ext uri="{FF2B5EF4-FFF2-40B4-BE49-F238E27FC236}">
                <a16:creationId xmlns:a16="http://schemas.microsoft.com/office/drawing/2014/main" id="{73AAB736-D7E2-4AF7-7952-87547768D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893" y="2057400"/>
            <a:ext cx="9462877" cy="4038600"/>
          </a:xfrm>
        </p:spPr>
      </p:pic>
    </p:spTree>
    <p:extLst>
      <p:ext uri="{BB962C8B-B14F-4D97-AF65-F5344CB8AC3E}">
        <p14:creationId xmlns:p14="http://schemas.microsoft.com/office/powerpoint/2010/main" val="45943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6F95-C792-884E-F341-4C16728CA320}"/>
              </a:ext>
            </a:extLst>
          </p:cNvPr>
          <p:cNvSpPr>
            <a:spLocks noGrp="1"/>
          </p:cNvSpPr>
          <p:nvPr>
            <p:ph type="title"/>
          </p:nvPr>
        </p:nvSpPr>
        <p:spPr/>
        <p:txBody>
          <a:bodyPr/>
          <a:lstStyle/>
          <a:p>
            <a:r>
              <a:rPr lang="en-US" dirty="0"/>
              <a:t>Accuracy vs Epochs</a:t>
            </a:r>
            <a:endParaRPr lang="en-IN" dirty="0"/>
          </a:p>
        </p:txBody>
      </p:sp>
      <p:pic>
        <p:nvPicPr>
          <p:cNvPr id="5" name="Content Placeholder 4" descr="A graph with blue lines&#10;&#10;Description automatically generated">
            <a:extLst>
              <a:ext uri="{FF2B5EF4-FFF2-40B4-BE49-F238E27FC236}">
                <a16:creationId xmlns:a16="http://schemas.microsoft.com/office/drawing/2014/main" id="{B9199CA1-4EB6-AC56-E272-D5DF0312A5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893" y="2057400"/>
            <a:ext cx="9462877" cy="4038600"/>
          </a:xfrm>
        </p:spPr>
      </p:pic>
    </p:spTree>
    <p:extLst>
      <p:ext uri="{BB962C8B-B14F-4D97-AF65-F5344CB8AC3E}">
        <p14:creationId xmlns:p14="http://schemas.microsoft.com/office/powerpoint/2010/main" val="1216984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13" name="Picture 12" descr="A collage of images of crack and medium crack&#10;&#10;Description automatically generated">
            <a:extLst>
              <a:ext uri="{FF2B5EF4-FFF2-40B4-BE49-F238E27FC236}">
                <a16:creationId xmlns:a16="http://schemas.microsoft.com/office/drawing/2014/main" id="{F923C8CA-4EEC-AC49-5589-7AC96F33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989" y="1024229"/>
            <a:ext cx="3852021" cy="2268731"/>
          </a:xfrm>
          <a:prstGeom prst="rect">
            <a:avLst/>
          </a:prstGeom>
        </p:spPr>
      </p:pic>
      <p:pic>
        <p:nvPicPr>
          <p:cNvPr id="9" name="Content Placeholder 8" descr="A crack in a concrete wall&#10;&#10;Description automatically generated">
            <a:extLst>
              <a:ext uri="{FF2B5EF4-FFF2-40B4-BE49-F238E27FC236}">
                <a16:creationId xmlns:a16="http://schemas.microsoft.com/office/drawing/2014/main" id="{3FCE7DAF-C21E-5D33-20AC-A3BFBEB5EA1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16405" y="3429000"/>
            <a:ext cx="5159187" cy="1874682"/>
          </a:xfrm>
          <a:prstGeom prst="rect">
            <a:avLst/>
          </a:prstGeom>
        </p:spPr>
      </p:pic>
      <p:sp>
        <p:nvSpPr>
          <p:cNvPr id="14" name="TextBox 13">
            <a:extLst>
              <a:ext uri="{FF2B5EF4-FFF2-40B4-BE49-F238E27FC236}">
                <a16:creationId xmlns:a16="http://schemas.microsoft.com/office/drawing/2014/main" id="{54EC9869-FCF6-077D-1D60-F2B243E690F3}"/>
              </a:ext>
            </a:extLst>
          </p:cNvPr>
          <p:cNvSpPr txBox="1"/>
          <p:nvPr/>
        </p:nvSpPr>
        <p:spPr>
          <a:xfrm>
            <a:off x="2782111" y="700391"/>
            <a:ext cx="4542975" cy="369332"/>
          </a:xfrm>
          <a:prstGeom prst="rect">
            <a:avLst/>
          </a:prstGeom>
          <a:noFill/>
        </p:spPr>
        <p:txBody>
          <a:bodyPr wrap="none" rtlCol="0">
            <a:spAutoFit/>
          </a:bodyPr>
          <a:lstStyle/>
          <a:p>
            <a:r>
              <a:rPr lang="en-US" dirty="0"/>
              <a:t>Multi-Label Classification using Segmentation</a:t>
            </a:r>
            <a:endParaRPr lang="en-IN" dirty="0"/>
          </a:p>
        </p:txBody>
      </p:sp>
    </p:spTree>
    <p:extLst>
      <p:ext uri="{BB962C8B-B14F-4D97-AF65-F5344CB8AC3E}">
        <p14:creationId xmlns:p14="http://schemas.microsoft.com/office/powerpoint/2010/main" val="4208264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34EB01F1-3ED9-1C50-702C-FAEC05CC0495}"/>
              </a:ext>
            </a:extLst>
          </p:cNvPr>
          <p:cNvSpPr>
            <a:spLocks noGrp="1"/>
          </p:cNvSpPr>
          <p:nvPr>
            <p:ph idx="1"/>
          </p:nvPr>
        </p:nvSpPr>
        <p:spPr>
          <a:xfrm>
            <a:off x="596685" y="456388"/>
            <a:ext cx="7988785" cy="3124201"/>
          </a:xfrm>
        </p:spPr>
        <p:txBody>
          <a:bodyPr>
            <a:noAutofit/>
          </a:bodyPr>
          <a:lstStyle/>
          <a:p>
            <a:r>
              <a:rPr lang="en-US" sz="2000" dirty="0">
                <a:latin typeface="Times New Roman" panose="02020603050405020304" pitchFamily="18" charset="0"/>
                <a:cs typeface="Times New Roman" panose="02020603050405020304" pitchFamily="18" charset="0"/>
              </a:rPr>
              <a:t>ResNet-50 Model Results with Color Segmentation</a:t>
            </a:r>
          </a:p>
        </p:txBody>
      </p:sp>
      <p:pic>
        <p:nvPicPr>
          <p:cNvPr id="2" name="Picture 1">
            <a:extLst>
              <a:ext uri="{FF2B5EF4-FFF2-40B4-BE49-F238E27FC236}">
                <a16:creationId xmlns:a16="http://schemas.microsoft.com/office/drawing/2014/main" id="{BD20D097-4767-720C-7FB9-8031AB5243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624" y="3822649"/>
            <a:ext cx="3666453" cy="2681473"/>
          </a:xfrm>
          <a:prstGeom prst="rect">
            <a:avLst/>
          </a:prstGeom>
          <a:noFill/>
          <a:ln>
            <a:noFill/>
          </a:ln>
        </p:spPr>
      </p:pic>
      <p:pic>
        <p:nvPicPr>
          <p:cNvPr id="3" name="Picture 2" descr="A close-up of a graph&#10;&#10;Description automatically generated">
            <a:extLst>
              <a:ext uri="{FF2B5EF4-FFF2-40B4-BE49-F238E27FC236}">
                <a16:creationId xmlns:a16="http://schemas.microsoft.com/office/drawing/2014/main" id="{4BF702B3-619D-6AD4-7DD6-B7F4E67D685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944" y="1009614"/>
            <a:ext cx="3774994" cy="2854614"/>
          </a:xfrm>
          <a:prstGeom prst="rect">
            <a:avLst/>
          </a:prstGeom>
          <a:noFill/>
          <a:ln>
            <a:noFill/>
          </a:ln>
        </p:spPr>
      </p:pic>
      <p:pic>
        <p:nvPicPr>
          <p:cNvPr id="6" name="Picture 5">
            <a:extLst>
              <a:ext uri="{FF2B5EF4-FFF2-40B4-BE49-F238E27FC236}">
                <a16:creationId xmlns:a16="http://schemas.microsoft.com/office/drawing/2014/main" id="{0C063D1B-468F-E40A-3871-337E9CAE92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178" y="1009613"/>
            <a:ext cx="3637766" cy="2681473"/>
          </a:xfrm>
          <a:prstGeom prst="rect">
            <a:avLst/>
          </a:prstGeom>
          <a:noFill/>
          <a:ln>
            <a:noFill/>
          </a:ln>
        </p:spPr>
      </p:pic>
      <p:pic>
        <p:nvPicPr>
          <p:cNvPr id="8" name="Picture 7">
            <a:extLst>
              <a:ext uri="{FF2B5EF4-FFF2-40B4-BE49-F238E27FC236}">
                <a16:creationId xmlns:a16="http://schemas.microsoft.com/office/drawing/2014/main" id="{4BC0CB24-EFBB-974C-555D-C18936806D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6745" y="3854429"/>
            <a:ext cx="3660193" cy="2649693"/>
          </a:xfrm>
          <a:prstGeom prst="rect">
            <a:avLst/>
          </a:prstGeom>
          <a:noFill/>
          <a:ln>
            <a:noFill/>
          </a:ln>
        </p:spPr>
      </p:pic>
    </p:spTree>
    <p:extLst>
      <p:ext uri="{BB962C8B-B14F-4D97-AF65-F5344CB8AC3E}">
        <p14:creationId xmlns:p14="http://schemas.microsoft.com/office/powerpoint/2010/main" val="250563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BD67B-2EE7-BC67-4B4E-C93E5DC4E280}"/>
              </a:ext>
            </a:extLst>
          </p:cNvPr>
          <p:cNvSpPr txBox="1"/>
          <p:nvPr/>
        </p:nvSpPr>
        <p:spPr>
          <a:xfrm>
            <a:off x="2188723" y="603115"/>
            <a:ext cx="9315948"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Testing of Model with Self Clicked Images of Cracks in Hall-1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220AFF-2D17-DDC0-AD87-D822A73114B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9368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C888-3B26-AD7E-E059-A16F4DFD5F99}"/>
              </a:ext>
            </a:extLst>
          </p:cNvPr>
          <p:cNvSpPr>
            <a:spLocks noGrp="1"/>
          </p:cNvSpPr>
          <p:nvPr>
            <p:ph type="title"/>
          </p:nvPr>
        </p:nvSpPr>
        <p:spPr/>
        <p:txBody>
          <a:bodyPr/>
          <a:lstStyle/>
          <a:p>
            <a:r>
              <a:rPr lang="en-IN" dirty="0">
                <a:latin typeface="Georgia" panose="02040502050405020303" pitchFamily="18" charset="0"/>
              </a:rPr>
              <a:t>Contents</a:t>
            </a:r>
          </a:p>
        </p:txBody>
      </p:sp>
      <p:sp>
        <p:nvSpPr>
          <p:cNvPr id="3" name="Content Placeholder 2">
            <a:extLst>
              <a:ext uri="{FF2B5EF4-FFF2-40B4-BE49-F238E27FC236}">
                <a16:creationId xmlns:a16="http://schemas.microsoft.com/office/drawing/2014/main" id="{C5116A8B-6780-F216-3930-667A247F4F90}"/>
              </a:ext>
            </a:extLst>
          </p:cNvPr>
          <p:cNvSpPr>
            <a:spLocks noGrp="1"/>
          </p:cNvSpPr>
          <p:nvPr>
            <p:ph idx="1"/>
          </p:nvPr>
        </p:nvSpPr>
        <p:spPr>
          <a:xfrm>
            <a:off x="1279038" y="1965960"/>
            <a:ext cx="10018713" cy="3124201"/>
          </a:xfrm>
        </p:spPr>
        <p:txBody>
          <a:bodyPr>
            <a:normAutofit fontScale="25000" lnSpcReduction="20000"/>
          </a:bodyPr>
          <a:lstStyle/>
          <a:p>
            <a:r>
              <a:rPr lang="en-IN" sz="9600" dirty="0">
                <a:latin typeface="Georgia" panose="02040502050405020303" pitchFamily="18" charset="0"/>
                <a:cs typeface="Times New Roman" panose="02020603050405020304" pitchFamily="18" charset="0"/>
              </a:rPr>
              <a:t>Importance of Crack Detection using Deep Learning</a:t>
            </a:r>
          </a:p>
          <a:p>
            <a:r>
              <a:rPr lang="en-IN" sz="9600" dirty="0">
                <a:latin typeface="Georgia" panose="02040502050405020303" pitchFamily="18" charset="0"/>
                <a:cs typeface="Times New Roman" panose="02020603050405020304" pitchFamily="18" charset="0"/>
              </a:rPr>
              <a:t>Objective</a:t>
            </a:r>
          </a:p>
          <a:p>
            <a:r>
              <a:rPr lang="en-US" sz="9600" dirty="0">
                <a:solidFill>
                  <a:srgbClr val="202124"/>
                </a:solidFill>
                <a:effectLst/>
                <a:latin typeface="Georgia" panose="02040502050405020303" pitchFamily="18" charset="0"/>
                <a:cs typeface="Times New Roman" panose="02020603050405020304" pitchFamily="18" charset="0"/>
              </a:rPr>
              <a:t>Surface Crack Detection Dataset </a:t>
            </a:r>
          </a:p>
          <a:p>
            <a:r>
              <a:rPr lang="en-US" sz="9600" dirty="0">
                <a:latin typeface="Georgia" panose="02040502050405020303" pitchFamily="18" charset="0"/>
                <a:cs typeface="Times New Roman" panose="02020603050405020304" pitchFamily="18" charset="0"/>
              </a:rPr>
              <a:t>Work Flowchart</a:t>
            </a:r>
          </a:p>
          <a:p>
            <a:r>
              <a:rPr lang="en-IN" sz="9600" dirty="0">
                <a:latin typeface="Georgia" panose="02040502050405020303" pitchFamily="18" charset="0"/>
                <a:cs typeface="Times New Roman" panose="02020603050405020304" pitchFamily="18" charset="0"/>
              </a:rPr>
              <a:t>Model 1: </a:t>
            </a:r>
            <a:r>
              <a:rPr lang="en-IN" sz="9600" dirty="0">
                <a:solidFill>
                  <a:srgbClr val="000000"/>
                </a:solidFill>
                <a:effectLst/>
                <a:latin typeface="Georgia" panose="02040502050405020303" pitchFamily="18" charset="0"/>
                <a:cs typeface="Times New Roman" panose="02020603050405020304" pitchFamily="18" charset="0"/>
              </a:rPr>
              <a:t>ResNet-50 with Segmentation</a:t>
            </a:r>
          </a:p>
          <a:p>
            <a:r>
              <a:rPr lang="en-IN" sz="9600" dirty="0">
                <a:latin typeface="Georgia" panose="02040502050405020303" pitchFamily="18" charset="0"/>
                <a:cs typeface="Times New Roman" panose="02020603050405020304" pitchFamily="18" charset="0"/>
              </a:rPr>
              <a:t>Model 2: YOLOv8 model </a:t>
            </a:r>
          </a:p>
          <a:p>
            <a:r>
              <a:rPr lang="en-IN" sz="9600" dirty="0">
                <a:latin typeface="Georgia" panose="02040502050405020303" pitchFamily="18" charset="0"/>
                <a:cs typeface="Times New Roman" panose="02020603050405020304" pitchFamily="18" charset="0"/>
              </a:rPr>
              <a:t>Results</a:t>
            </a:r>
          </a:p>
          <a:p>
            <a:r>
              <a:rPr lang="en-US" sz="9600" dirty="0">
                <a:latin typeface="Georgia" panose="02040502050405020303" pitchFamily="18" charset="0"/>
                <a:cs typeface="Times New Roman" panose="02020603050405020304" pitchFamily="18" charset="0"/>
              </a:rPr>
              <a:t>Conclusion</a:t>
            </a:r>
          </a:p>
          <a:p>
            <a:r>
              <a:rPr lang="en-US" sz="9600" dirty="0">
                <a:latin typeface="Georgia" panose="02040502050405020303" pitchFamily="18" charset="0"/>
                <a:cs typeface="Times New Roman" panose="02020603050405020304" pitchFamily="18" charset="0"/>
              </a:rPr>
              <a:t>References</a:t>
            </a:r>
            <a:br>
              <a:rPr lang="en-US" sz="2400" dirty="0"/>
            </a:br>
            <a:endParaRPr lang="en-US" sz="2400" dirty="0">
              <a:solidFill>
                <a:srgbClr val="202124"/>
              </a:solidFill>
              <a:effectLst/>
              <a:latin typeface="CIDFont"/>
            </a:endParaRPr>
          </a:p>
          <a:p>
            <a:endParaRPr lang="en-IN" dirty="0"/>
          </a:p>
        </p:txBody>
      </p:sp>
    </p:spTree>
    <p:extLst>
      <p:ext uri="{BB962C8B-B14F-4D97-AF65-F5344CB8AC3E}">
        <p14:creationId xmlns:p14="http://schemas.microsoft.com/office/powerpoint/2010/main" val="116541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5B6-D277-B0B9-3F66-FB5E7D4C8090}"/>
              </a:ext>
            </a:extLst>
          </p:cNvPr>
          <p:cNvSpPr>
            <a:spLocks noGrp="1"/>
          </p:cNvSpPr>
          <p:nvPr>
            <p:ph type="title"/>
          </p:nvPr>
        </p:nvSpPr>
        <p:spPr/>
        <p:txBody>
          <a:bodyPr/>
          <a:lstStyle/>
          <a:p>
            <a:r>
              <a:rPr lang="en-IN" dirty="0">
                <a:latin typeface="Georgia" panose="02040502050405020303" pitchFamily="18" charset="0"/>
              </a:rPr>
              <a:t>Model 2: YOLOv8 model </a:t>
            </a:r>
          </a:p>
        </p:txBody>
      </p:sp>
      <p:sp>
        <p:nvSpPr>
          <p:cNvPr id="3" name="Content Placeholder 2">
            <a:extLst>
              <a:ext uri="{FF2B5EF4-FFF2-40B4-BE49-F238E27FC236}">
                <a16:creationId xmlns:a16="http://schemas.microsoft.com/office/drawing/2014/main" id="{B685FEC0-F463-9D0D-E53B-BD06A29DA62B}"/>
              </a:ext>
            </a:extLst>
          </p:cNvPr>
          <p:cNvSpPr>
            <a:spLocks noGrp="1"/>
          </p:cNvSpPr>
          <p:nvPr>
            <p:ph idx="1"/>
          </p:nvPr>
        </p:nvSpPr>
        <p:spPr/>
        <p:txBody>
          <a:bodyPr>
            <a:normAutofit/>
          </a:bodyPr>
          <a:lstStyle/>
          <a:p>
            <a:pPr algn="l">
              <a:buFont typeface="+mj-lt"/>
              <a:buAutoNum type="arabicPeriod"/>
            </a:pPr>
            <a:r>
              <a:rPr lang="en-US" sz="1800" b="1" i="0" dirty="0">
                <a:solidFill>
                  <a:srgbClr val="0D0D0D"/>
                </a:solidFill>
                <a:effectLst/>
                <a:highlight>
                  <a:srgbClr val="FFFFFF"/>
                </a:highlight>
                <a:latin typeface="Georgia" panose="02040502050405020303" pitchFamily="18" charset="0"/>
              </a:rPr>
              <a:t>YOLO Series and YOLOv8:</a:t>
            </a:r>
            <a:r>
              <a:rPr lang="en-US" sz="1800" b="0" i="0" dirty="0">
                <a:solidFill>
                  <a:srgbClr val="0D0D0D"/>
                </a:solidFill>
                <a:effectLst/>
                <a:highlight>
                  <a:srgbClr val="FFFFFF"/>
                </a:highlight>
                <a:latin typeface="Georgia" panose="02040502050405020303" pitchFamily="18" charset="0"/>
              </a:rPr>
              <a:t> The You Only Look Once (YOLO) series, especially YOLOv8, is renowned for its real-time object detection capabilities.</a:t>
            </a:r>
          </a:p>
          <a:p>
            <a:pPr algn="l">
              <a:buFont typeface="+mj-lt"/>
              <a:buAutoNum type="arabicPeriod"/>
            </a:pPr>
            <a:r>
              <a:rPr lang="en-US" sz="1800" b="1" i="0" dirty="0">
                <a:solidFill>
                  <a:srgbClr val="0D0D0D"/>
                </a:solidFill>
                <a:effectLst/>
                <a:highlight>
                  <a:srgbClr val="FFFFFF"/>
                </a:highlight>
                <a:latin typeface="Georgia" panose="02040502050405020303" pitchFamily="18" charset="0"/>
              </a:rPr>
              <a:t>Robust Framework for Crack Detection:</a:t>
            </a:r>
            <a:r>
              <a:rPr lang="en-US" sz="1800" b="0" i="0" dirty="0">
                <a:solidFill>
                  <a:srgbClr val="0D0D0D"/>
                </a:solidFill>
                <a:effectLst/>
                <a:highlight>
                  <a:srgbClr val="FFFFFF"/>
                </a:highlight>
                <a:latin typeface="Georgia" panose="02040502050405020303" pitchFamily="18" charset="0"/>
              </a:rPr>
              <a:t> YOLOv8 excels in crack detection as a robust framework for binary classification, efficiently identifying the presence or absence of cracks within an image.</a:t>
            </a:r>
          </a:p>
          <a:p>
            <a:pPr algn="l">
              <a:buFont typeface="+mj-lt"/>
              <a:buAutoNum type="arabicPeriod"/>
            </a:pPr>
            <a:r>
              <a:rPr lang="en-US" sz="1800" b="1" i="0" dirty="0">
                <a:solidFill>
                  <a:srgbClr val="0D0D0D"/>
                </a:solidFill>
                <a:effectLst/>
                <a:highlight>
                  <a:srgbClr val="FFFFFF"/>
                </a:highlight>
                <a:latin typeface="Georgia" panose="02040502050405020303" pitchFamily="18" charset="0"/>
              </a:rPr>
              <a:t>Real-time Processing:</a:t>
            </a:r>
            <a:r>
              <a:rPr lang="en-US" sz="1800" b="0" i="0" dirty="0">
                <a:solidFill>
                  <a:srgbClr val="0D0D0D"/>
                </a:solidFill>
                <a:effectLst/>
                <a:highlight>
                  <a:srgbClr val="FFFFFF"/>
                </a:highlight>
                <a:latin typeface="Georgia" panose="02040502050405020303" pitchFamily="18" charset="0"/>
              </a:rPr>
              <a:t> The model's ability to simultaneously process the entire image and make predictions in real-time is a significant advantage.</a:t>
            </a:r>
          </a:p>
          <a:p>
            <a:pPr algn="l">
              <a:buFont typeface="+mj-lt"/>
              <a:buAutoNum type="arabicPeriod"/>
            </a:pPr>
            <a:r>
              <a:rPr lang="en-US" sz="1800" b="1" i="0" dirty="0">
                <a:solidFill>
                  <a:srgbClr val="0D0D0D"/>
                </a:solidFill>
                <a:effectLst/>
                <a:highlight>
                  <a:srgbClr val="FFFFFF"/>
                </a:highlight>
                <a:latin typeface="Georgia" panose="02040502050405020303" pitchFamily="18" charset="0"/>
              </a:rPr>
              <a:t>Swift Detection for Imperative Applications:</a:t>
            </a:r>
            <a:r>
              <a:rPr lang="en-US" sz="1800" b="0" i="0" dirty="0">
                <a:solidFill>
                  <a:srgbClr val="0D0D0D"/>
                </a:solidFill>
                <a:effectLst/>
                <a:highlight>
                  <a:srgbClr val="FFFFFF"/>
                </a:highlight>
                <a:latin typeface="Georgia" panose="02040502050405020303" pitchFamily="18" charset="0"/>
              </a:rPr>
              <a:t> This swift detection capability is crucial for applications where swift detection is imperative.</a:t>
            </a:r>
          </a:p>
          <a:p>
            <a:pPr algn="l">
              <a:buFont typeface="+mj-lt"/>
              <a:buAutoNum type="arabicPeriod"/>
            </a:pPr>
            <a:r>
              <a:rPr lang="en-US" sz="1800" b="1" i="0" dirty="0">
                <a:solidFill>
                  <a:srgbClr val="0D0D0D"/>
                </a:solidFill>
                <a:effectLst/>
                <a:highlight>
                  <a:srgbClr val="FFFFFF"/>
                </a:highlight>
                <a:latin typeface="Georgia" panose="02040502050405020303" pitchFamily="18" charset="0"/>
              </a:rPr>
              <a:t>Optimized Loss Functions and Data Augmentation:</a:t>
            </a:r>
            <a:r>
              <a:rPr lang="en-US" sz="1800" b="0" i="0" dirty="0">
                <a:solidFill>
                  <a:srgbClr val="0D0D0D"/>
                </a:solidFill>
                <a:effectLst/>
                <a:highlight>
                  <a:srgbClr val="FFFFFF"/>
                </a:highlight>
                <a:latin typeface="Georgia" panose="02040502050405020303" pitchFamily="18" charset="0"/>
              </a:rPr>
              <a:t> YOLOv8 uses the most optimized loss functions and data augmentation techniques, resulting in very high accuracy in its results</a:t>
            </a:r>
          </a:p>
          <a:p>
            <a:endParaRPr lang="en-IN" dirty="0"/>
          </a:p>
        </p:txBody>
      </p:sp>
    </p:spTree>
    <p:extLst>
      <p:ext uri="{BB962C8B-B14F-4D97-AF65-F5344CB8AC3E}">
        <p14:creationId xmlns:p14="http://schemas.microsoft.com/office/powerpoint/2010/main" val="1888958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FE7E-5FBA-81E4-8B0A-622E59D8BC1D}"/>
              </a:ext>
            </a:extLst>
          </p:cNvPr>
          <p:cNvSpPr>
            <a:spLocks noGrp="1"/>
          </p:cNvSpPr>
          <p:nvPr>
            <p:ph type="title"/>
          </p:nvPr>
        </p:nvSpPr>
        <p:spPr/>
        <p:txBody>
          <a:bodyPr/>
          <a:lstStyle/>
          <a:p>
            <a:r>
              <a:rPr lang="en-IN" dirty="0"/>
              <a:t>Network Architecture</a:t>
            </a:r>
          </a:p>
        </p:txBody>
      </p:sp>
      <p:sp>
        <p:nvSpPr>
          <p:cNvPr id="3" name="Content Placeholder 2">
            <a:extLst>
              <a:ext uri="{FF2B5EF4-FFF2-40B4-BE49-F238E27FC236}">
                <a16:creationId xmlns:a16="http://schemas.microsoft.com/office/drawing/2014/main" id="{BEF11776-76E3-BF17-1E31-E56B9DB961CD}"/>
              </a:ext>
            </a:extLst>
          </p:cNvPr>
          <p:cNvSpPr>
            <a:spLocks noGrp="1"/>
          </p:cNvSpPr>
          <p:nvPr>
            <p:ph idx="1"/>
          </p:nvPr>
        </p:nvSpPr>
        <p:spPr/>
        <p:txBody>
          <a:bodyPr/>
          <a:lstStyle/>
          <a:p>
            <a:pPr>
              <a:lnSpc>
                <a:spcPct val="150000"/>
              </a:lnSpc>
            </a:pPr>
            <a:r>
              <a:rPr lang="en-US" dirty="0">
                <a:latin typeface="Georgia" panose="02040502050405020303" pitchFamily="18" charset="0"/>
              </a:rPr>
              <a:t>YOLOv8 employs a deep neural network architecture, typically based on a backbone like CSPDarknet53 or YOLOv4's </a:t>
            </a:r>
            <a:r>
              <a:rPr lang="en-US" dirty="0" err="1">
                <a:latin typeface="Georgia" panose="02040502050405020303" pitchFamily="18" charset="0"/>
              </a:rPr>
              <a:t>CSPNet</a:t>
            </a:r>
            <a:r>
              <a:rPr lang="en-US" dirty="0">
                <a:latin typeface="Georgia" panose="02040502050405020303" pitchFamily="18" charset="0"/>
              </a:rPr>
              <a:t>, which extracts features from the input image. The network is designed to capture hierarchical features at different scales. Basically, imported form </a:t>
            </a:r>
            <a:r>
              <a:rPr lang="en-US" dirty="0" err="1">
                <a:latin typeface="Georgia" panose="02040502050405020303" pitchFamily="18" charset="0"/>
              </a:rPr>
              <a:t>ultralytics</a:t>
            </a:r>
            <a:r>
              <a:rPr lang="en-US" dirty="0">
                <a:latin typeface="Georgia" panose="02040502050405020303" pitchFamily="18" charset="0"/>
              </a:rPr>
              <a:t> library which is free to use</a:t>
            </a:r>
            <a:endParaRPr lang="en-IN" dirty="0">
              <a:latin typeface="Georgia" panose="02040502050405020303" pitchFamily="18" charset="0"/>
            </a:endParaRPr>
          </a:p>
        </p:txBody>
      </p:sp>
    </p:spTree>
    <p:extLst>
      <p:ext uri="{BB962C8B-B14F-4D97-AF65-F5344CB8AC3E}">
        <p14:creationId xmlns:p14="http://schemas.microsoft.com/office/powerpoint/2010/main" val="353097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Content Placeholder 3" descr="A diagram of a software model&#10;&#10;Description automatically generated">
            <a:extLst>
              <a:ext uri="{FF2B5EF4-FFF2-40B4-BE49-F238E27FC236}">
                <a16:creationId xmlns:a16="http://schemas.microsoft.com/office/drawing/2014/main" id="{037D0927-A47A-9A0D-8A51-49ECF0E9CE0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23038" y="638822"/>
            <a:ext cx="6682902" cy="4899025"/>
          </a:xfrm>
          <a:prstGeom prst="rect">
            <a:avLst/>
          </a:prstGeom>
          <a:noFill/>
        </p:spPr>
      </p:pic>
      <p:sp>
        <p:nvSpPr>
          <p:cNvPr id="2" name="TextBox 1">
            <a:extLst>
              <a:ext uri="{FF2B5EF4-FFF2-40B4-BE49-F238E27FC236}">
                <a16:creationId xmlns:a16="http://schemas.microsoft.com/office/drawing/2014/main" id="{390273FA-9C6F-429F-A114-FA8AC16D8018}"/>
              </a:ext>
            </a:extLst>
          </p:cNvPr>
          <p:cNvSpPr txBox="1"/>
          <p:nvPr/>
        </p:nvSpPr>
        <p:spPr>
          <a:xfrm>
            <a:off x="4501392" y="5661287"/>
            <a:ext cx="6682902" cy="369332"/>
          </a:xfrm>
          <a:prstGeom prst="rect">
            <a:avLst/>
          </a:prstGeom>
          <a:noFill/>
        </p:spPr>
        <p:txBody>
          <a:bodyPr wrap="square" rtlCol="0">
            <a:spAutoFit/>
          </a:bodyPr>
          <a:lstStyle/>
          <a:p>
            <a:r>
              <a:rPr lang="en-IN" dirty="0"/>
              <a:t>YOLOv8 Model Architecture</a:t>
            </a:r>
          </a:p>
        </p:txBody>
      </p:sp>
    </p:spTree>
    <p:extLst>
      <p:ext uri="{BB962C8B-B14F-4D97-AF65-F5344CB8AC3E}">
        <p14:creationId xmlns:p14="http://schemas.microsoft.com/office/powerpoint/2010/main" val="198668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D07E-BACE-7CBD-7E61-221FA7272F29}"/>
              </a:ext>
            </a:extLst>
          </p:cNvPr>
          <p:cNvSpPr>
            <a:spLocks noGrp="1"/>
          </p:cNvSpPr>
          <p:nvPr>
            <p:ph type="title"/>
          </p:nvPr>
        </p:nvSpPr>
        <p:spPr/>
        <p:txBody>
          <a:bodyPr/>
          <a:lstStyle/>
          <a:p>
            <a:r>
              <a:rPr lang="en-US" dirty="0"/>
              <a:t>Object Classification</a:t>
            </a:r>
            <a:endParaRPr lang="en-IN" dirty="0"/>
          </a:p>
        </p:txBody>
      </p:sp>
      <p:sp>
        <p:nvSpPr>
          <p:cNvPr id="3" name="Content Placeholder 2">
            <a:extLst>
              <a:ext uri="{FF2B5EF4-FFF2-40B4-BE49-F238E27FC236}">
                <a16:creationId xmlns:a16="http://schemas.microsoft.com/office/drawing/2014/main" id="{ABEA21AF-CECD-B829-3936-F048C1C1B743}"/>
              </a:ext>
            </a:extLst>
          </p:cNvPr>
          <p:cNvSpPr>
            <a:spLocks noGrp="1"/>
          </p:cNvSpPr>
          <p:nvPr>
            <p:ph idx="1"/>
          </p:nvPr>
        </p:nvSpPr>
        <p:spPr/>
        <p:txBody>
          <a:bodyPr/>
          <a:lstStyle/>
          <a:p>
            <a:r>
              <a:rPr lang="en-US" dirty="0"/>
              <a:t>YOLOv8's architecture includes a classification head that is responsible for predicting the class of the detected object. Each bounding box is associated with a confidence score (indicating the likelihood of the object's presence) and a class probability distribution (indicating the likelihood of the object belonging to each class).</a:t>
            </a:r>
            <a:endParaRPr lang="en-IN" dirty="0"/>
          </a:p>
        </p:txBody>
      </p:sp>
    </p:spTree>
    <p:extLst>
      <p:ext uri="{BB962C8B-B14F-4D97-AF65-F5344CB8AC3E}">
        <p14:creationId xmlns:p14="http://schemas.microsoft.com/office/powerpoint/2010/main" val="323805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D0E38A-4F97-BD69-1B39-DC3A62AEA620}"/>
              </a:ext>
            </a:extLst>
          </p:cNvPr>
          <p:cNvSpPr txBox="1"/>
          <p:nvPr/>
        </p:nvSpPr>
        <p:spPr>
          <a:xfrm>
            <a:off x="7255417" y="2500008"/>
            <a:ext cx="4105226" cy="1200329"/>
          </a:xfrm>
          <a:prstGeom prst="rect">
            <a:avLst/>
          </a:prstGeom>
          <a:noFill/>
        </p:spPr>
        <p:txBody>
          <a:bodyPr wrap="none" rtlCol="0">
            <a:spAutoFit/>
          </a:bodyPr>
          <a:lstStyle/>
          <a:p>
            <a:r>
              <a:rPr lang="en-US" sz="3600" dirty="0"/>
              <a:t>Binary Classification </a:t>
            </a:r>
          </a:p>
          <a:p>
            <a:r>
              <a:rPr lang="en-US" sz="3600" dirty="0"/>
              <a:t>Result For YOLOv8</a:t>
            </a:r>
            <a:endParaRPr lang="en-IN" sz="3600" dirty="0"/>
          </a:p>
        </p:txBody>
      </p:sp>
      <p:pic>
        <p:nvPicPr>
          <p:cNvPr id="6" name="Picture 5">
            <a:extLst>
              <a:ext uri="{FF2B5EF4-FFF2-40B4-BE49-F238E27FC236}">
                <a16:creationId xmlns:a16="http://schemas.microsoft.com/office/drawing/2014/main" id="{5430AD61-80E3-4562-D26E-2934EAA51F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0329" y="927954"/>
            <a:ext cx="1457450" cy="1457450"/>
          </a:xfrm>
          <a:prstGeom prst="rect">
            <a:avLst/>
          </a:prstGeom>
          <a:noFill/>
          <a:ln>
            <a:noFill/>
          </a:ln>
        </p:spPr>
      </p:pic>
      <p:pic>
        <p:nvPicPr>
          <p:cNvPr id="7" name="Picture 6">
            <a:extLst>
              <a:ext uri="{FF2B5EF4-FFF2-40B4-BE49-F238E27FC236}">
                <a16:creationId xmlns:a16="http://schemas.microsoft.com/office/drawing/2014/main" id="{4BEEA2E8-8D10-149B-4043-68AEA095C4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30351" y="927954"/>
            <a:ext cx="1457450" cy="1457450"/>
          </a:xfrm>
          <a:prstGeom prst="rect">
            <a:avLst/>
          </a:prstGeom>
          <a:noFill/>
          <a:ln>
            <a:noFill/>
          </a:ln>
        </p:spPr>
      </p:pic>
      <p:pic>
        <p:nvPicPr>
          <p:cNvPr id="8" name="Picture 7">
            <a:extLst>
              <a:ext uri="{FF2B5EF4-FFF2-40B4-BE49-F238E27FC236}">
                <a16:creationId xmlns:a16="http://schemas.microsoft.com/office/drawing/2014/main" id="{0D485231-70A3-3FFD-FCE3-FD9AE3CDF50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169" y="2971612"/>
            <a:ext cx="1457450" cy="1457450"/>
          </a:xfrm>
          <a:prstGeom prst="rect">
            <a:avLst/>
          </a:prstGeom>
          <a:noFill/>
          <a:ln>
            <a:noFill/>
          </a:ln>
        </p:spPr>
      </p:pic>
      <p:pic>
        <p:nvPicPr>
          <p:cNvPr id="9" name="Picture 8">
            <a:extLst>
              <a:ext uri="{FF2B5EF4-FFF2-40B4-BE49-F238E27FC236}">
                <a16:creationId xmlns:a16="http://schemas.microsoft.com/office/drawing/2014/main" id="{2F303BB0-7A0A-35C5-2512-766F925FBC5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128" y="2971612"/>
            <a:ext cx="1457450" cy="1457450"/>
          </a:xfrm>
          <a:prstGeom prst="rect">
            <a:avLst/>
          </a:prstGeom>
          <a:noFill/>
          <a:ln>
            <a:noFill/>
          </a:ln>
        </p:spPr>
      </p:pic>
      <p:pic>
        <p:nvPicPr>
          <p:cNvPr id="10" name="Content Placeholder 9">
            <a:extLst>
              <a:ext uri="{FF2B5EF4-FFF2-40B4-BE49-F238E27FC236}">
                <a16:creationId xmlns:a16="http://schemas.microsoft.com/office/drawing/2014/main" id="{3878B3E0-0995-F699-0F7B-C879214CAD9D}"/>
              </a:ext>
            </a:extLst>
          </p:cNvPr>
          <p:cNvPicPr>
            <a:picLocks noGrp="1" noChangeAspect="1"/>
          </p:cNvPicPr>
          <p:nvPr>
            <p:ph idx="1"/>
          </p:nvPr>
        </p:nvPicPr>
        <p:blipFill>
          <a:blip r:embed="rId7" cstate="print">
            <a:extLst>
              <a:ext uri="{28A0092B-C50C-407E-A947-70E740481C1C}">
                <a14:useLocalDpi xmlns:a14="http://schemas.microsoft.com/office/drawing/2010/main" val="0"/>
              </a:ext>
            </a:extLst>
          </a:blip>
          <a:srcRect/>
          <a:stretch>
            <a:fillRect/>
          </a:stretch>
        </p:blipFill>
        <p:spPr bwMode="auto">
          <a:xfrm>
            <a:off x="1350373" y="927954"/>
            <a:ext cx="1457450" cy="1457450"/>
          </a:xfrm>
          <a:prstGeom prst="rect">
            <a:avLst/>
          </a:prstGeom>
          <a:noFill/>
          <a:ln>
            <a:noFill/>
          </a:ln>
        </p:spPr>
      </p:pic>
      <p:sp>
        <p:nvSpPr>
          <p:cNvPr id="11" name="TextBox 10">
            <a:extLst>
              <a:ext uri="{FF2B5EF4-FFF2-40B4-BE49-F238E27FC236}">
                <a16:creationId xmlns:a16="http://schemas.microsoft.com/office/drawing/2014/main" id="{6552D695-4F37-7ED1-4AF2-4CAD42212C8D}"/>
              </a:ext>
            </a:extLst>
          </p:cNvPr>
          <p:cNvSpPr txBox="1"/>
          <p:nvPr/>
        </p:nvSpPr>
        <p:spPr>
          <a:xfrm>
            <a:off x="1196502" y="2516539"/>
            <a:ext cx="5856051" cy="369332"/>
          </a:xfrm>
          <a:prstGeom prst="rect">
            <a:avLst/>
          </a:prstGeom>
          <a:noFill/>
        </p:spPr>
        <p:txBody>
          <a:bodyPr wrap="square" rtlCol="0">
            <a:spAutoFit/>
          </a:bodyPr>
          <a:lstStyle/>
          <a:p>
            <a:r>
              <a:rPr lang="en-IN" dirty="0"/>
              <a:t>        Negative                           Positive                             </a:t>
            </a:r>
            <a:r>
              <a:rPr lang="en-IN" dirty="0" err="1"/>
              <a:t>Positive</a:t>
            </a:r>
            <a:endParaRPr lang="en-IN" dirty="0"/>
          </a:p>
        </p:txBody>
      </p:sp>
      <p:sp>
        <p:nvSpPr>
          <p:cNvPr id="12" name="TextBox 11">
            <a:extLst>
              <a:ext uri="{FF2B5EF4-FFF2-40B4-BE49-F238E27FC236}">
                <a16:creationId xmlns:a16="http://schemas.microsoft.com/office/drawing/2014/main" id="{9F7571C5-FEA0-11DC-8C97-C93B5C04B77A}"/>
              </a:ext>
            </a:extLst>
          </p:cNvPr>
          <p:cNvSpPr txBox="1"/>
          <p:nvPr/>
        </p:nvSpPr>
        <p:spPr>
          <a:xfrm>
            <a:off x="1712068" y="4581728"/>
            <a:ext cx="4669277" cy="369332"/>
          </a:xfrm>
          <a:prstGeom prst="rect">
            <a:avLst/>
          </a:prstGeom>
          <a:noFill/>
        </p:spPr>
        <p:txBody>
          <a:bodyPr wrap="square" rtlCol="0">
            <a:spAutoFit/>
          </a:bodyPr>
          <a:lstStyle/>
          <a:p>
            <a:r>
              <a:rPr lang="en-IN" dirty="0"/>
              <a:t>                   Negative                               Positive</a:t>
            </a:r>
          </a:p>
        </p:txBody>
      </p:sp>
    </p:spTree>
    <p:extLst>
      <p:ext uri="{BB962C8B-B14F-4D97-AF65-F5344CB8AC3E}">
        <p14:creationId xmlns:p14="http://schemas.microsoft.com/office/powerpoint/2010/main" val="1772549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E37F-8262-418E-7542-F3FF68FD9985}"/>
              </a:ext>
            </a:extLst>
          </p:cNvPr>
          <p:cNvSpPr>
            <a:spLocks noGrp="1"/>
          </p:cNvSpPr>
          <p:nvPr>
            <p:ph type="title"/>
          </p:nvPr>
        </p:nvSpPr>
        <p:spPr>
          <a:xfrm>
            <a:off x="4052076" y="4772818"/>
            <a:ext cx="7413623" cy="1155427"/>
          </a:xfrm>
        </p:spPr>
        <p:txBody>
          <a:bodyPr vert="horz" lIns="91440" tIns="45720" rIns="91440" bIns="45720" rtlCol="0" anchor="b">
            <a:noAutofit/>
          </a:bodyPr>
          <a:lstStyle/>
          <a:p>
            <a:pPr algn="r"/>
            <a:r>
              <a:rPr lang="en-US" sz="3200" dirty="0">
                <a:latin typeface="Times New Roman" panose="02020603050405020304" pitchFamily="18" charset="0"/>
                <a:cs typeface="Times New Roman" panose="02020603050405020304" pitchFamily="18" charset="0"/>
              </a:rPr>
              <a:t>Testing of Model with Self Clicked Images of Cracks in Hall-1 </a:t>
            </a:r>
            <a:br>
              <a:rPr lang="en-IN" sz="3200" dirty="0">
                <a:latin typeface="Times New Roman" panose="02020603050405020304" pitchFamily="18" charset="0"/>
                <a:cs typeface="Times New Roman" panose="02020603050405020304" pitchFamily="18" charset="0"/>
              </a:rPr>
            </a:br>
            <a:endParaRPr lang="en-US" sz="3200" dirty="0"/>
          </a:p>
        </p:txBody>
      </p:sp>
      <p:pic>
        <p:nvPicPr>
          <p:cNvPr id="5" name="Content Placeholder 4" descr="A close-up of a white wall&#10;&#10;Description automatically generated">
            <a:extLst>
              <a:ext uri="{FF2B5EF4-FFF2-40B4-BE49-F238E27FC236}">
                <a16:creationId xmlns:a16="http://schemas.microsoft.com/office/drawing/2014/main" id="{B1F5EDD6-8282-523E-6EEA-8A47AD975D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0676" y="681119"/>
            <a:ext cx="6793486" cy="2904215"/>
          </a:xfrm>
          <a:prstGeom prst="rect">
            <a:avLst/>
          </a:prstGeom>
        </p:spPr>
      </p:pic>
    </p:spTree>
    <p:extLst>
      <p:ext uri="{BB962C8B-B14F-4D97-AF65-F5344CB8AC3E}">
        <p14:creationId xmlns:p14="http://schemas.microsoft.com/office/powerpoint/2010/main" val="1750555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51BC-AB91-54ED-CA76-A877D485F1FA}"/>
              </a:ext>
            </a:extLst>
          </p:cNvPr>
          <p:cNvSpPr>
            <a:spLocks noGrp="1"/>
          </p:cNvSpPr>
          <p:nvPr>
            <p:ph type="title"/>
          </p:nvPr>
        </p:nvSpPr>
        <p:spPr>
          <a:xfrm>
            <a:off x="1753496" y="685800"/>
            <a:ext cx="2543201" cy="1752599"/>
          </a:xfrm>
        </p:spPr>
        <p:txBody>
          <a:bodyPr anchor="b">
            <a:normAutofit/>
          </a:bodyPr>
          <a:lstStyle/>
          <a:p>
            <a:pPr algn="l"/>
            <a:r>
              <a:rPr lang="en-US" sz="3200" dirty="0"/>
              <a:t>Loss Function</a:t>
            </a:r>
            <a:endParaRPr lang="en-IN" sz="3200" dirty="0"/>
          </a:p>
        </p:txBody>
      </p:sp>
      <p:sp>
        <p:nvSpPr>
          <p:cNvPr id="8" name="Content Placeholder 7">
            <a:extLst>
              <a:ext uri="{FF2B5EF4-FFF2-40B4-BE49-F238E27FC236}">
                <a16:creationId xmlns:a16="http://schemas.microsoft.com/office/drawing/2014/main" id="{89F1010D-12CB-1FC1-8DBC-62261C26CC28}"/>
              </a:ext>
            </a:extLst>
          </p:cNvPr>
          <p:cNvSpPr>
            <a:spLocks noGrp="1"/>
          </p:cNvSpPr>
          <p:nvPr>
            <p:ph idx="1"/>
          </p:nvPr>
        </p:nvSpPr>
        <p:spPr>
          <a:xfrm>
            <a:off x="1484310" y="2666999"/>
            <a:ext cx="3136851" cy="3575181"/>
          </a:xfrm>
        </p:spPr>
        <p:txBody>
          <a:bodyPr anchor="t">
            <a:normAutofit/>
          </a:bodyPr>
          <a:lstStyle/>
          <a:p>
            <a:r>
              <a:rPr lang="en-US" sz="2000" dirty="0"/>
              <a:t>During training, the model is optimized using a combination of localization loss, confidence loss, and classification loss. The goal is to minimize the difference between the predicted values and the ground truth.</a:t>
            </a:r>
            <a:endParaRPr lang="en-IN" sz="2000" dirty="0"/>
          </a:p>
          <a:p>
            <a:endParaRPr lang="en-US" sz="1800" dirty="0"/>
          </a:p>
        </p:txBody>
      </p:sp>
      <p:pic>
        <p:nvPicPr>
          <p:cNvPr id="4" name="Content Placeholder 3" descr="A graph showing the loss of a graph&#10;&#10;Description automatically generated">
            <a:extLst>
              <a:ext uri="{FF2B5EF4-FFF2-40B4-BE49-F238E27FC236}">
                <a16:creationId xmlns:a16="http://schemas.microsoft.com/office/drawing/2014/main" id="{37615C53-9CD9-4D20-1348-4A07F2ADCA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17" r="4240" b="-3"/>
          <a:stretch/>
        </p:blipFill>
        <p:spPr bwMode="auto">
          <a:xfrm>
            <a:off x="4943413" y="1155645"/>
            <a:ext cx="6237359" cy="4546708"/>
          </a:xfrm>
          <a:prstGeom prst="rect">
            <a:avLst/>
          </a:prstGeom>
          <a:noFill/>
        </p:spPr>
      </p:pic>
      <p:sp>
        <p:nvSpPr>
          <p:cNvPr id="3" name="TextBox 2">
            <a:extLst>
              <a:ext uri="{FF2B5EF4-FFF2-40B4-BE49-F238E27FC236}">
                <a16:creationId xmlns:a16="http://schemas.microsoft.com/office/drawing/2014/main" id="{1A23AEC0-EFEA-5293-6145-31E10BB9E20D}"/>
              </a:ext>
            </a:extLst>
          </p:cNvPr>
          <p:cNvSpPr txBox="1"/>
          <p:nvPr/>
        </p:nvSpPr>
        <p:spPr>
          <a:xfrm rot="16200000">
            <a:off x="4472385" y="3244334"/>
            <a:ext cx="1053494" cy="369332"/>
          </a:xfrm>
          <a:prstGeom prst="rect">
            <a:avLst/>
          </a:prstGeom>
          <a:noFill/>
        </p:spPr>
        <p:txBody>
          <a:bodyPr wrap="square" rtlCol="0">
            <a:spAutoFit/>
          </a:bodyPr>
          <a:lstStyle/>
          <a:p>
            <a:r>
              <a:rPr lang="en-US" dirty="0"/>
              <a:t>Precision</a:t>
            </a:r>
            <a:endParaRPr lang="en-IN" dirty="0"/>
          </a:p>
        </p:txBody>
      </p:sp>
    </p:spTree>
    <p:extLst>
      <p:ext uri="{BB962C8B-B14F-4D97-AF65-F5344CB8AC3E}">
        <p14:creationId xmlns:p14="http://schemas.microsoft.com/office/powerpoint/2010/main" val="176570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4FB1-B2EA-A3EC-FB1E-65860AED3F5D}"/>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9B720E15-65A4-AE1D-3F2B-ADE04F6571B8}"/>
              </a:ext>
            </a:extLst>
          </p:cNvPr>
          <p:cNvSpPr>
            <a:spLocks noGrp="1"/>
          </p:cNvSpPr>
          <p:nvPr>
            <p:ph idx="1"/>
          </p:nvPr>
        </p:nvSpPr>
        <p:spPr/>
        <p:txBody>
          <a:bodyPr/>
          <a:lstStyle/>
          <a:p>
            <a:r>
              <a:rPr lang="en-US" sz="1800" dirty="0">
                <a:effectLst/>
                <a:latin typeface="Times New Roman" panose="02020603050405020304" pitchFamily="18" charset="0"/>
                <a:ea typeface="SimSun" panose="02010600030101010101" pitchFamily="2" charset="-122"/>
              </a:rPr>
              <a:t>ResNet-50: Commonly used for image classification tasks but not specifically designed for object detection. Fine-tuning for object detection may involve adding detection-specific layers. YOLOv8: Designed for real-time object detection. End-to-end training for object detection, which simplifies the training process. Precision and Recall: ResNet-50: Primarily used for image classification, where precision and recall are not the main evaluation metrics. Can be adapted for object detection tasks but might not perform as well as architectures designed specifically for detection. YOLOv8: Optimized for object detection tasks. YOLOv8 often achieves good precision and recall, especially with proper training and fine-tuning</a:t>
            </a:r>
            <a:endParaRPr lang="en-IN" dirty="0"/>
          </a:p>
        </p:txBody>
      </p:sp>
    </p:spTree>
    <p:extLst>
      <p:ext uri="{BB962C8B-B14F-4D97-AF65-F5344CB8AC3E}">
        <p14:creationId xmlns:p14="http://schemas.microsoft.com/office/powerpoint/2010/main" val="101309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59D5-A32A-A6BD-6140-D458AB4480D8}"/>
              </a:ext>
            </a:extLst>
          </p:cNvPr>
          <p:cNvSpPr>
            <a:spLocks noGrp="1"/>
          </p:cNvSpPr>
          <p:nvPr>
            <p:ph type="title"/>
          </p:nvPr>
        </p:nvSpPr>
        <p:spPr/>
        <p:txBody>
          <a:bodyPr/>
          <a:lstStyle/>
          <a:p>
            <a:r>
              <a:rPr lang="en-US" sz="2800" b="1" u="sng" dirty="0">
                <a:solidFill>
                  <a:srgbClr val="244061"/>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REFERENCES</a:t>
            </a:r>
            <a:br>
              <a:rPr lang="en-IN" sz="1800" dirty="0">
                <a:effectLst/>
                <a:latin typeface="Calibri" panose="020F0502020204030204" pitchFamily="34" charset="0"/>
                <a:ea typeface="SimSun" panose="02010600030101010101" pitchFamily="2" charset="-122"/>
                <a:cs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DBF32A3E-CEA9-BA78-876C-17259A9E68CA}"/>
              </a:ext>
            </a:extLst>
          </p:cNvPr>
          <p:cNvSpPr txBox="1"/>
          <p:nvPr/>
        </p:nvSpPr>
        <p:spPr>
          <a:xfrm>
            <a:off x="494521" y="1551119"/>
            <a:ext cx="5178491" cy="3545907"/>
          </a:xfrm>
          <a:prstGeom prst="rect">
            <a:avLst/>
          </a:prstGeom>
          <a:noFill/>
        </p:spPr>
        <p:txBody>
          <a:bodyPr wrap="square" rtlCol="0">
            <a:spAutoFit/>
          </a:bodyPr>
          <a:lstStyle/>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 L. Zhang, F. Yang, Y. D. Zhang, Y. J. Zhu, Road crack detection using deep convolutional neural network, in: 2016 IEEE international conference on image processing (ICIP), IEEE, 2016, pp. 3708–3712.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[2] N. T. H. Nguyen, T. H. Le, S. Perry, T. T. Nguyen, Pavement crack detection using convolutional neural network, in: Proceedings of the 9th International Symposium on Information and Communication Technology, 2018, pp. 251–256.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[3] B. Li, K.C. Wang, A. Zhang, E. Yang, G. Wang, Automatic classification of pavement crack using deep convolutional neural network, Int. J. Pavement Eng. 21 (4) (2020) 457–463. </a:t>
            </a:r>
            <a:endParaRPr lang="en-IN"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C12F42D-5BCF-97B2-C57A-097159987C43}"/>
              </a:ext>
            </a:extLst>
          </p:cNvPr>
          <p:cNvSpPr txBox="1"/>
          <p:nvPr/>
        </p:nvSpPr>
        <p:spPr>
          <a:xfrm>
            <a:off x="5893673" y="1024116"/>
            <a:ext cx="6298327" cy="4072910"/>
          </a:xfrm>
          <a:prstGeom prst="rect">
            <a:avLst/>
          </a:prstGeom>
          <a:noFill/>
        </p:spPr>
        <p:txBody>
          <a:bodyPr wrap="none" rtlCol="0">
            <a:spAutoFit/>
          </a:bodyPr>
          <a:lstStyle/>
          <a:p>
            <a:pPr>
              <a:lnSpc>
                <a:spcPct val="150000"/>
              </a:lnSpc>
              <a:spcAft>
                <a:spcPts val="1000"/>
              </a:spcAft>
            </a:pP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[4] O.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Russakovsky</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J. Deng, H. Su, J. Krause, S. Satheesh, S. Ma, Z. Huang,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Karpathy</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 Khosla, M. Bernstein, A.C. Berg, L.I. Fei-Fei,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Imagenet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large scale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visual recognition challenge, Int. J.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Vis. 115 (3) (2015) 211–252.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[5] F. Liu, J. Liu, L. Wang, Deep learning and infrared thermography for asphalt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pavement crack severity classification,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Autom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Constr. 140 (2022), 104383.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[6] F. Liu, J. Liu, L. Wang, Asphalt pavement fatigue crack severity classification by </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infrared thermography and deep learning,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Autom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Constr. 143 (2022), 104575.</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86310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8" name="Straight Connector 27">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1" name="Straight Connector 30">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81E2E9-3730-E50E-8914-69A0F8678FBF}"/>
              </a:ext>
            </a:extLst>
          </p:cNvPr>
          <p:cNvSpPr txBox="1"/>
          <p:nvPr/>
        </p:nvSpPr>
        <p:spPr>
          <a:xfrm>
            <a:off x="1109980" y="4206240"/>
            <a:ext cx="9966960" cy="1325880"/>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6600" b="1" cap="all">
                <a:ln w="3175" cmpd="sng">
                  <a:noFill/>
                </a:ln>
                <a:solidFill>
                  <a:schemeClr val="accent1"/>
                </a:solidFill>
                <a:latin typeface="+mj-lt"/>
                <a:ea typeface="+mj-ea"/>
                <a:cs typeface="+mj-cs"/>
              </a:rPr>
              <a:t>THANK YOU</a:t>
            </a:r>
          </a:p>
        </p:txBody>
      </p:sp>
      <p:pic>
        <p:nvPicPr>
          <p:cNvPr id="32" name="Graphic 31" descr="Smiling Face with No Fill">
            <a:extLst>
              <a:ext uri="{FF2B5EF4-FFF2-40B4-BE49-F238E27FC236}">
                <a16:creationId xmlns:a16="http://schemas.microsoft.com/office/drawing/2014/main" id="{80EDB9DB-1396-9F3B-CA94-4A40024DC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6178" y="741172"/>
            <a:ext cx="3279644" cy="3279644"/>
          </a:xfrm>
          <a:prstGeom prst="rect">
            <a:avLst/>
          </a:prstGeom>
        </p:spPr>
      </p:pic>
    </p:spTree>
    <p:extLst>
      <p:ext uri="{BB962C8B-B14F-4D97-AF65-F5344CB8AC3E}">
        <p14:creationId xmlns:p14="http://schemas.microsoft.com/office/powerpoint/2010/main" val="5710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7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ABA6-30FD-EA79-43D4-3B9726F71CEB}"/>
              </a:ext>
            </a:extLst>
          </p:cNvPr>
          <p:cNvSpPr>
            <a:spLocks noGrp="1"/>
          </p:cNvSpPr>
          <p:nvPr>
            <p:ph type="title"/>
          </p:nvPr>
        </p:nvSpPr>
        <p:spPr>
          <a:xfrm>
            <a:off x="1143000" y="609600"/>
            <a:ext cx="3634273" cy="584718"/>
          </a:xfrm>
        </p:spPr>
        <p:txBody>
          <a:bodyPr>
            <a:normAutofit fontScale="90000"/>
          </a:bodyPr>
          <a:lstStyle/>
          <a:p>
            <a:r>
              <a:rPr lang="en-IN" b="1"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7A5E9CE9-30AB-34A9-B771-2B824DEA3C11}"/>
              </a:ext>
            </a:extLst>
          </p:cNvPr>
          <p:cNvSpPr>
            <a:spLocks noGrp="1"/>
          </p:cNvSpPr>
          <p:nvPr>
            <p:ph idx="1"/>
          </p:nvPr>
        </p:nvSpPr>
        <p:spPr>
          <a:xfrm>
            <a:off x="521012" y="1493196"/>
            <a:ext cx="6241682" cy="4038600"/>
          </a:xfrm>
        </p:spPr>
        <p:txBody>
          <a:bodyPr>
            <a:normAutofit fontScale="92500"/>
          </a:bodyPr>
          <a:lstStyle/>
          <a:p>
            <a:pPr algn="just">
              <a:buFont typeface="Wingdings" panose="05000000000000000000" pitchFamily="2" charset="2"/>
              <a:buChar char="q"/>
            </a:pPr>
            <a:r>
              <a:rPr lang="en-US" b="0" i="0" dirty="0">
                <a:solidFill>
                  <a:srgbClr val="222222"/>
                </a:solidFill>
                <a:effectLst/>
                <a:highlight>
                  <a:srgbClr val="FFFFFF"/>
                </a:highlight>
                <a:latin typeface="Georgia" panose="02040502050405020303" pitchFamily="18" charset="0"/>
              </a:rPr>
              <a:t>Cracks in concrete structures are a common phenomenon associated with </a:t>
            </a:r>
            <a:r>
              <a:rPr lang="en-US" b="1" i="0" dirty="0">
                <a:solidFill>
                  <a:srgbClr val="222222"/>
                </a:solidFill>
                <a:effectLst/>
                <a:highlight>
                  <a:srgbClr val="FFFFFF"/>
                </a:highlight>
                <a:latin typeface="Georgia" panose="02040502050405020303" pitchFamily="18" charset="0"/>
              </a:rPr>
              <a:t>corrosion, chemical deterioration, and the application of adverse loading.</a:t>
            </a:r>
          </a:p>
          <a:p>
            <a:pPr algn="just">
              <a:buFont typeface="Wingdings" panose="05000000000000000000" pitchFamily="2" charset="2"/>
              <a:buChar char="q"/>
            </a:pPr>
            <a:r>
              <a:rPr lang="en-US" b="0" i="0" dirty="0">
                <a:solidFill>
                  <a:srgbClr val="222222"/>
                </a:solidFill>
                <a:effectLst/>
                <a:highlight>
                  <a:srgbClr val="FFFFFF"/>
                </a:highlight>
                <a:latin typeface="Georgia" panose="02040502050405020303" pitchFamily="18" charset="0"/>
              </a:rPr>
              <a:t>The appearance of these cracks is a sign of </a:t>
            </a:r>
            <a:r>
              <a:rPr lang="en-US" b="1" i="0" dirty="0">
                <a:solidFill>
                  <a:srgbClr val="222222"/>
                </a:solidFill>
                <a:effectLst/>
                <a:highlight>
                  <a:srgbClr val="FFFFFF"/>
                </a:highlight>
                <a:latin typeface="Georgia" panose="02040502050405020303" pitchFamily="18" charset="0"/>
              </a:rPr>
              <a:t>stress, weakness, and wear and tear </a:t>
            </a:r>
            <a:r>
              <a:rPr lang="en-US" b="0" i="0" dirty="0">
                <a:solidFill>
                  <a:srgbClr val="222222"/>
                </a:solidFill>
                <a:effectLst/>
                <a:highlight>
                  <a:srgbClr val="FFFFFF"/>
                </a:highlight>
                <a:latin typeface="Georgia" panose="02040502050405020303" pitchFamily="18" charset="0"/>
              </a:rPr>
              <a:t>within the structure, leading to possible failure/collapse. </a:t>
            </a:r>
          </a:p>
          <a:p>
            <a:pPr algn="just">
              <a:buFont typeface="Wingdings" panose="05000000000000000000" pitchFamily="2" charset="2"/>
              <a:buChar char="q"/>
            </a:pPr>
            <a:r>
              <a:rPr lang="en-US" b="0" i="0" dirty="0">
                <a:solidFill>
                  <a:srgbClr val="222222"/>
                </a:solidFill>
                <a:effectLst/>
                <a:highlight>
                  <a:srgbClr val="FFFFFF"/>
                </a:highlight>
                <a:latin typeface="Georgia" panose="02040502050405020303" pitchFamily="18" charset="0"/>
              </a:rPr>
              <a:t>The significance of a crack depends on its </a:t>
            </a:r>
            <a:r>
              <a:rPr lang="en-US" b="1" i="0" dirty="0">
                <a:solidFill>
                  <a:srgbClr val="222222"/>
                </a:solidFill>
                <a:effectLst/>
                <a:highlight>
                  <a:srgbClr val="FFFFFF"/>
                </a:highlight>
                <a:latin typeface="Georgia" panose="02040502050405020303" pitchFamily="18" charset="0"/>
              </a:rPr>
              <a:t>length, width, depth, and location.</a:t>
            </a:r>
          </a:p>
          <a:p>
            <a:pPr algn="just">
              <a:buFont typeface="Wingdings" panose="05000000000000000000" pitchFamily="2" charset="2"/>
              <a:buChar char="q"/>
            </a:pPr>
            <a:r>
              <a:rPr lang="en-US" b="0" i="0" dirty="0">
                <a:solidFill>
                  <a:srgbClr val="222222"/>
                </a:solidFill>
                <a:effectLst/>
                <a:highlight>
                  <a:srgbClr val="FFFFFF"/>
                </a:highlight>
                <a:latin typeface="Georgia" panose="02040502050405020303" pitchFamily="18" charset="0"/>
              </a:rPr>
              <a:t>Therefore, monitoring the structural health, reliability, and performance is essential for the long-term serviceability of the infrastructure</a:t>
            </a:r>
            <a:endParaRPr lang="en-US" dirty="0">
              <a:solidFill>
                <a:srgbClr val="000000"/>
              </a:solidFill>
              <a:effectLst/>
              <a:latin typeface="Georgia" panose="02040502050405020303" pitchFamily="18" charset="0"/>
            </a:endParaRPr>
          </a:p>
        </p:txBody>
      </p:sp>
      <p:pic>
        <p:nvPicPr>
          <p:cNvPr id="1026" name="Picture 2" descr="Sustainability 14 08117 g001 550">
            <a:extLst>
              <a:ext uri="{FF2B5EF4-FFF2-40B4-BE49-F238E27FC236}">
                <a16:creationId xmlns:a16="http://schemas.microsoft.com/office/drawing/2014/main" id="{A17EA880-936D-6FE8-F2CA-223098346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387" y="1877439"/>
            <a:ext cx="4760612" cy="25101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E2D718-8179-7A26-20C4-8A364E3F6D07}"/>
              </a:ext>
            </a:extLst>
          </p:cNvPr>
          <p:cNvSpPr txBox="1"/>
          <p:nvPr/>
        </p:nvSpPr>
        <p:spPr>
          <a:xfrm>
            <a:off x="7538936" y="4815191"/>
            <a:ext cx="3492230" cy="369332"/>
          </a:xfrm>
          <a:prstGeom prst="rect">
            <a:avLst/>
          </a:prstGeom>
          <a:noFill/>
        </p:spPr>
        <p:txBody>
          <a:bodyPr wrap="square" rtlCol="0">
            <a:spAutoFit/>
          </a:bodyPr>
          <a:lstStyle/>
          <a:p>
            <a:r>
              <a:rPr lang="en-IN" dirty="0"/>
              <a:t>Source: </a:t>
            </a:r>
            <a:r>
              <a:rPr lang="en-IN" b="0" i="0" dirty="0">
                <a:solidFill>
                  <a:srgbClr val="222222"/>
                </a:solidFill>
                <a:effectLst/>
                <a:highlight>
                  <a:srgbClr val="FFFFFF"/>
                </a:highlight>
                <a:latin typeface="Arial" panose="020B0604020202020204" pitchFamily="34" charset="0"/>
              </a:rPr>
              <a:t> </a:t>
            </a:r>
            <a:r>
              <a:rPr lang="en-IN" b="1" i="0" dirty="0">
                <a:solidFill>
                  <a:srgbClr val="4F5671"/>
                </a:solidFill>
                <a:effectLst/>
                <a:highlight>
                  <a:srgbClr val="FFFFFF"/>
                </a:highlight>
                <a:latin typeface="Arial" panose="020B0604020202020204" pitchFamily="34" charset="0"/>
              </a:rPr>
              <a:t>Vaughn et al.(2022)</a:t>
            </a:r>
            <a:endParaRPr lang="en-IN" dirty="0"/>
          </a:p>
        </p:txBody>
      </p:sp>
    </p:spTree>
    <p:extLst>
      <p:ext uri="{BB962C8B-B14F-4D97-AF65-F5344CB8AC3E}">
        <p14:creationId xmlns:p14="http://schemas.microsoft.com/office/powerpoint/2010/main" val="1409361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A5DE95-9DC6-7705-8E7B-0824CB230A81}"/>
              </a:ext>
            </a:extLst>
          </p:cNvPr>
          <p:cNvSpPr txBox="1"/>
          <p:nvPr/>
        </p:nvSpPr>
        <p:spPr>
          <a:xfrm>
            <a:off x="895739" y="559838"/>
            <a:ext cx="10400522" cy="707886"/>
          </a:xfrm>
          <a:prstGeom prst="rect">
            <a:avLst/>
          </a:prstGeom>
          <a:noFill/>
        </p:spPr>
        <p:txBody>
          <a:bodyPr wrap="square" rtlCol="0">
            <a:spAutoFit/>
          </a:bodyPr>
          <a:lstStyle/>
          <a:p>
            <a:r>
              <a:rPr lang="en-IN" sz="4000" b="1" dirty="0">
                <a:latin typeface="Georgia" panose="02040502050405020303" pitchFamily="18" charset="0"/>
              </a:rPr>
              <a:t>Role of CNN for Crack Detection</a:t>
            </a:r>
            <a:endParaRPr lang="en-IN" sz="4000" dirty="0">
              <a:latin typeface="Georgia" panose="02040502050405020303" pitchFamily="18" charset="0"/>
            </a:endParaRPr>
          </a:p>
        </p:txBody>
      </p:sp>
      <p:pic>
        <p:nvPicPr>
          <p:cNvPr id="2050" name="Picture 2" descr="Detecting Cracks with AI Technology | Canon Global">
            <a:extLst>
              <a:ext uri="{FF2B5EF4-FFF2-40B4-BE49-F238E27FC236}">
                <a16:creationId xmlns:a16="http://schemas.microsoft.com/office/drawing/2014/main" id="{21EDFCB8-F2B8-7738-B5CB-345CE542F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842" y="1427587"/>
            <a:ext cx="4372956" cy="30977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chine vision helps crack inspection of nuclear reactors">
            <a:extLst>
              <a:ext uri="{FF2B5EF4-FFF2-40B4-BE49-F238E27FC236}">
                <a16:creationId xmlns:a16="http://schemas.microsoft.com/office/drawing/2014/main" id="{7B8A6FB9-78BD-829C-8DAC-D174F51D5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735" y="1427587"/>
            <a:ext cx="4559395" cy="30977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863CE-CFF1-1FAF-EED5-3945A2CBCC16}"/>
              </a:ext>
            </a:extLst>
          </p:cNvPr>
          <p:cNvSpPr txBox="1"/>
          <p:nvPr/>
        </p:nvSpPr>
        <p:spPr>
          <a:xfrm>
            <a:off x="979714" y="4820834"/>
            <a:ext cx="4587212" cy="1477328"/>
          </a:xfrm>
          <a:prstGeom prst="rect">
            <a:avLst/>
          </a:prstGeom>
          <a:noFill/>
        </p:spPr>
        <p:txBody>
          <a:bodyPr wrap="square" rtlCol="0">
            <a:spAutoFit/>
          </a:bodyPr>
          <a:lstStyle/>
          <a:p>
            <a:r>
              <a:rPr lang="en-IN" b="1" dirty="0">
                <a:latin typeface="Georgia" panose="02040502050405020303" pitchFamily="18" charset="0"/>
              </a:rPr>
              <a:t>Manual Inspection</a:t>
            </a:r>
          </a:p>
          <a:p>
            <a:pPr marL="285750" indent="-285750">
              <a:buFont typeface="Arial" panose="020B0604020202020204" pitchFamily="34" charset="0"/>
              <a:buChar char="•"/>
            </a:pPr>
            <a:r>
              <a:rPr lang="en-IN" dirty="0">
                <a:latin typeface="Georgia" panose="02040502050405020303" pitchFamily="18" charset="0"/>
              </a:rPr>
              <a:t>Time Consuming</a:t>
            </a:r>
          </a:p>
          <a:p>
            <a:pPr marL="285750" indent="-285750">
              <a:buFont typeface="Arial" panose="020B0604020202020204" pitchFamily="34" charset="0"/>
              <a:buChar char="•"/>
            </a:pPr>
            <a:r>
              <a:rPr lang="en-IN" dirty="0">
                <a:latin typeface="Georgia" panose="02040502050405020303" pitchFamily="18" charset="0"/>
              </a:rPr>
              <a:t>Costly </a:t>
            </a:r>
          </a:p>
          <a:p>
            <a:pPr marL="285750" indent="-285750">
              <a:buFont typeface="Arial" panose="020B0604020202020204" pitchFamily="34" charset="0"/>
              <a:buChar char="•"/>
            </a:pPr>
            <a:r>
              <a:rPr lang="en-IN" dirty="0">
                <a:latin typeface="Georgia" panose="02040502050405020303" pitchFamily="18" charset="0"/>
              </a:rPr>
              <a:t>Skill Required</a:t>
            </a:r>
          </a:p>
          <a:p>
            <a:pPr marL="285750" indent="-285750">
              <a:buFont typeface="Arial" panose="020B0604020202020204" pitchFamily="34" charset="0"/>
              <a:buChar char="•"/>
            </a:pPr>
            <a:r>
              <a:rPr lang="en-IN" dirty="0">
                <a:latin typeface="Georgia" panose="02040502050405020303" pitchFamily="18" charset="0"/>
              </a:rPr>
              <a:t>Subjectivity</a:t>
            </a:r>
          </a:p>
        </p:txBody>
      </p:sp>
      <p:sp>
        <p:nvSpPr>
          <p:cNvPr id="7" name="TextBox 6">
            <a:extLst>
              <a:ext uri="{FF2B5EF4-FFF2-40B4-BE49-F238E27FC236}">
                <a16:creationId xmlns:a16="http://schemas.microsoft.com/office/drawing/2014/main" id="{1551D9B5-8032-417B-13B9-01A393920EAF}"/>
              </a:ext>
            </a:extLst>
          </p:cNvPr>
          <p:cNvSpPr txBox="1"/>
          <p:nvPr/>
        </p:nvSpPr>
        <p:spPr>
          <a:xfrm>
            <a:off x="6422734" y="4820834"/>
            <a:ext cx="4559395" cy="1477328"/>
          </a:xfrm>
          <a:prstGeom prst="rect">
            <a:avLst/>
          </a:prstGeom>
          <a:noFill/>
        </p:spPr>
        <p:txBody>
          <a:bodyPr wrap="square" rtlCol="0">
            <a:spAutoFit/>
          </a:bodyPr>
          <a:lstStyle/>
          <a:p>
            <a:r>
              <a:rPr lang="en-IN" b="1" dirty="0">
                <a:latin typeface="Georgia" panose="02040502050405020303" pitchFamily="18" charset="0"/>
              </a:rPr>
              <a:t>Automated Inspection</a:t>
            </a:r>
          </a:p>
          <a:p>
            <a:pPr marL="285750" indent="-285750">
              <a:buFont typeface="Arial" panose="020B0604020202020204" pitchFamily="34" charset="0"/>
              <a:buChar char="•"/>
            </a:pPr>
            <a:r>
              <a:rPr lang="en-IN" dirty="0">
                <a:latin typeface="Georgia" panose="02040502050405020303" pitchFamily="18" charset="0"/>
              </a:rPr>
              <a:t>Reduces Cost</a:t>
            </a:r>
          </a:p>
          <a:p>
            <a:pPr marL="285750" indent="-285750">
              <a:buFont typeface="Arial" panose="020B0604020202020204" pitchFamily="34" charset="0"/>
              <a:buChar char="•"/>
            </a:pPr>
            <a:r>
              <a:rPr lang="en-IN" dirty="0">
                <a:latin typeface="Georgia" panose="02040502050405020303" pitchFamily="18" charset="0"/>
              </a:rPr>
              <a:t>Reduces Time</a:t>
            </a:r>
          </a:p>
          <a:p>
            <a:pPr marL="285750" indent="-285750">
              <a:buFont typeface="Arial" panose="020B0604020202020204" pitchFamily="34" charset="0"/>
              <a:buChar char="•"/>
            </a:pPr>
            <a:r>
              <a:rPr lang="en-IN" dirty="0">
                <a:latin typeface="Georgia" panose="02040502050405020303" pitchFamily="18" charset="0"/>
              </a:rPr>
              <a:t>Less Biased</a:t>
            </a:r>
          </a:p>
          <a:p>
            <a:pPr marL="285750" indent="-285750">
              <a:buFont typeface="Arial" panose="020B0604020202020204" pitchFamily="34" charset="0"/>
              <a:buChar char="•"/>
            </a:pPr>
            <a:r>
              <a:rPr lang="en-IN" dirty="0">
                <a:latin typeface="Georgia" panose="02040502050405020303" pitchFamily="18" charset="0"/>
              </a:rPr>
              <a:t>More Effective</a:t>
            </a:r>
          </a:p>
        </p:txBody>
      </p:sp>
    </p:spTree>
    <p:extLst>
      <p:ext uri="{BB962C8B-B14F-4D97-AF65-F5344CB8AC3E}">
        <p14:creationId xmlns:p14="http://schemas.microsoft.com/office/powerpoint/2010/main" val="205043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450E-39FC-DB6A-7DEC-72FE06D0283D}"/>
              </a:ext>
            </a:extLst>
          </p:cNvPr>
          <p:cNvSpPr>
            <a:spLocks noGrp="1"/>
          </p:cNvSpPr>
          <p:nvPr>
            <p:ph type="title"/>
          </p:nvPr>
        </p:nvSpPr>
        <p:spPr>
          <a:xfrm>
            <a:off x="1192831" y="723123"/>
            <a:ext cx="10018713" cy="1752599"/>
          </a:xfrm>
        </p:spPr>
        <p:txBody>
          <a:bodyPr/>
          <a:lstStyle/>
          <a:p>
            <a:r>
              <a:rPr lang="en-IN" b="1" dirty="0">
                <a:latin typeface="Georgia" panose="02040502050405020303" pitchFamily="18" charset="0"/>
              </a:rPr>
              <a:t>Objective</a:t>
            </a:r>
            <a:r>
              <a:rPr lang="en-IN" dirty="0">
                <a:latin typeface="Georgia" panose="02040502050405020303" pitchFamily="18" charset="0"/>
              </a:rPr>
              <a:t> </a:t>
            </a:r>
          </a:p>
        </p:txBody>
      </p:sp>
      <p:sp>
        <p:nvSpPr>
          <p:cNvPr id="3" name="Content Placeholder 2">
            <a:extLst>
              <a:ext uri="{FF2B5EF4-FFF2-40B4-BE49-F238E27FC236}">
                <a16:creationId xmlns:a16="http://schemas.microsoft.com/office/drawing/2014/main" id="{FFE6FBD5-844C-357E-B9C5-97D4A378E31A}"/>
              </a:ext>
            </a:extLst>
          </p:cNvPr>
          <p:cNvSpPr>
            <a:spLocks noGrp="1"/>
          </p:cNvSpPr>
          <p:nvPr>
            <p:ph idx="1"/>
          </p:nvPr>
        </p:nvSpPr>
        <p:spPr>
          <a:xfrm>
            <a:off x="1512302" y="2359089"/>
            <a:ext cx="10018713" cy="3124201"/>
          </a:xfrm>
        </p:spPr>
        <p:txBody>
          <a:bodyPr>
            <a:normAutofit/>
          </a:bodyPr>
          <a:lstStyle/>
          <a:p>
            <a:r>
              <a:rPr lang="en-US" dirty="0">
                <a:solidFill>
                  <a:srgbClr val="000000"/>
                </a:solidFill>
                <a:latin typeface="Georgia" panose="02040502050405020303" pitchFamily="18" charset="0"/>
              </a:rPr>
              <a:t>T</a:t>
            </a:r>
            <a:r>
              <a:rPr lang="en-US" dirty="0">
                <a:solidFill>
                  <a:srgbClr val="000000"/>
                </a:solidFill>
                <a:effectLst/>
                <a:latin typeface="Georgia" panose="02040502050405020303" pitchFamily="18" charset="0"/>
              </a:rPr>
              <a:t>o develop  and </a:t>
            </a:r>
            <a:r>
              <a:rPr lang="en-US" dirty="0">
                <a:solidFill>
                  <a:srgbClr val="000000"/>
                </a:solidFill>
                <a:latin typeface="Georgia" panose="02040502050405020303" pitchFamily="18" charset="0"/>
              </a:rPr>
              <a:t>compare </a:t>
            </a:r>
            <a:r>
              <a:rPr lang="en-US" dirty="0">
                <a:solidFill>
                  <a:srgbClr val="000000"/>
                </a:solidFill>
                <a:effectLst/>
                <a:latin typeface="Georgia" panose="02040502050405020303" pitchFamily="18" charset="0"/>
              </a:rPr>
              <a:t>various Convolutional Neural Network Models </a:t>
            </a:r>
            <a:r>
              <a:rPr lang="en-US" dirty="0">
                <a:solidFill>
                  <a:srgbClr val="000000"/>
                </a:solidFill>
                <a:latin typeface="Georgia" panose="02040502050405020303" pitchFamily="18" charset="0"/>
              </a:rPr>
              <a:t>for multi label crack detection</a:t>
            </a:r>
          </a:p>
          <a:p>
            <a:r>
              <a:rPr lang="en-US" dirty="0">
                <a:solidFill>
                  <a:srgbClr val="000000"/>
                </a:solidFill>
                <a:latin typeface="Georgia" panose="02040502050405020303" pitchFamily="18" charset="0"/>
              </a:rPr>
              <a:t>To determine which models are best effective for crack detection in various scenarios namely static and dynamic object detection</a:t>
            </a:r>
            <a:endParaRPr lang="en-IN" dirty="0">
              <a:latin typeface="Georgia" panose="02040502050405020303" pitchFamily="18" charset="0"/>
            </a:endParaRPr>
          </a:p>
        </p:txBody>
      </p:sp>
    </p:spTree>
    <p:extLst>
      <p:ext uri="{BB962C8B-B14F-4D97-AF65-F5344CB8AC3E}">
        <p14:creationId xmlns:p14="http://schemas.microsoft.com/office/powerpoint/2010/main" val="274886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2C0-AC51-C7B8-C00D-552238FF5A72}"/>
              </a:ext>
            </a:extLst>
          </p:cNvPr>
          <p:cNvSpPr>
            <a:spLocks noGrp="1"/>
          </p:cNvSpPr>
          <p:nvPr>
            <p:ph type="title"/>
          </p:nvPr>
        </p:nvSpPr>
        <p:spPr>
          <a:xfrm>
            <a:off x="894248" y="274475"/>
            <a:ext cx="10018713" cy="1752599"/>
          </a:xfrm>
        </p:spPr>
        <p:txBody>
          <a:bodyPr>
            <a:normAutofit/>
          </a:bodyPr>
          <a:lstStyle/>
          <a:p>
            <a:r>
              <a:rPr lang="en-US" sz="3600" b="1" dirty="0">
                <a:solidFill>
                  <a:srgbClr val="202124"/>
                </a:solidFill>
                <a:effectLst/>
                <a:latin typeface="Georgia" panose="02040502050405020303" pitchFamily="18" charset="0"/>
              </a:rPr>
              <a:t>About the Dataset</a:t>
            </a:r>
            <a:endParaRPr lang="en-US" sz="3600" dirty="0">
              <a:latin typeface="Georgia" panose="02040502050405020303" pitchFamily="18" charset="0"/>
            </a:endParaRPr>
          </a:p>
        </p:txBody>
      </p:sp>
      <p:sp>
        <p:nvSpPr>
          <p:cNvPr id="3" name="Content Placeholder 2">
            <a:extLst>
              <a:ext uri="{FF2B5EF4-FFF2-40B4-BE49-F238E27FC236}">
                <a16:creationId xmlns:a16="http://schemas.microsoft.com/office/drawing/2014/main" id="{E6CE7131-1027-D855-3AC7-887BAA1ED7B4}"/>
              </a:ext>
            </a:extLst>
          </p:cNvPr>
          <p:cNvSpPr>
            <a:spLocks noGrp="1"/>
          </p:cNvSpPr>
          <p:nvPr>
            <p:ph idx="1"/>
          </p:nvPr>
        </p:nvSpPr>
        <p:spPr>
          <a:xfrm>
            <a:off x="894248" y="1847461"/>
            <a:ext cx="10657050" cy="3682482"/>
          </a:xfrm>
        </p:spPr>
        <p:txBody>
          <a:bodyPr>
            <a:noAutofit/>
          </a:bodyPr>
          <a:lstStyle/>
          <a:p>
            <a:pPr algn="just"/>
            <a:r>
              <a:rPr lang="en-US" sz="2000" dirty="0">
                <a:latin typeface="Georgia" panose="02040502050405020303" pitchFamily="18" charset="0"/>
              </a:rPr>
              <a:t>Source :</a:t>
            </a:r>
            <a:r>
              <a:rPr lang="en-US" sz="2000" b="1" i="1" u="sng" dirty="0">
                <a:solidFill>
                  <a:srgbClr val="0070C0"/>
                </a:solidFill>
                <a:effectLst/>
                <a:latin typeface="Georgia" panose="02040502050405020303" pitchFamily="18" charset="0"/>
                <a:ea typeface="SimSun"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https://www.kaggle.com/datasets/arunrk7/surface-crack-detection</a:t>
            </a:r>
            <a:endParaRPr lang="en-US" sz="2000" dirty="0">
              <a:solidFill>
                <a:srgbClr val="0070C0"/>
              </a:solidFill>
              <a:latin typeface="Georgia" panose="02040502050405020303" pitchFamily="18" charset="0"/>
            </a:endParaRPr>
          </a:p>
          <a:p>
            <a:pPr algn="just"/>
            <a:r>
              <a:rPr lang="en-US" sz="2000" dirty="0">
                <a:solidFill>
                  <a:srgbClr val="000000"/>
                </a:solidFill>
                <a:effectLst/>
                <a:latin typeface="Georgia" panose="02040502050405020303" pitchFamily="18" charset="0"/>
              </a:rPr>
              <a:t>The datasets contains images of various concrete surfaces </a:t>
            </a:r>
            <a:r>
              <a:rPr lang="en-US" sz="2000" b="1" dirty="0">
                <a:solidFill>
                  <a:srgbClr val="000000"/>
                </a:solidFill>
                <a:effectLst/>
                <a:latin typeface="Georgia" panose="02040502050405020303" pitchFamily="18" charset="0"/>
              </a:rPr>
              <a:t>with and without crack</a:t>
            </a:r>
            <a:endParaRPr lang="en-US" sz="2000" b="1" dirty="0">
              <a:solidFill>
                <a:srgbClr val="000000"/>
              </a:solidFill>
              <a:latin typeface="Georgia" panose="02040502050405020303" pitchFamily="18" charset="0"/>
            </a:endParaRPr>
          </a:p>
          <a:p>
            <a:pPr algn="just"/>
            <a:r>
              <a:rPr lang="en-US" sz="2000" dirty="0">
                <a:solidFill>
                  <a:srgbClr val="000000"/>
                </a:solidFill>
                <a:effectLst/>
                <a:latin typeface="Georgia" panose="02040502050405020303" pitchFamily="18" charset="0"/>
              </a:rPr>
              <a:t>.Each class has </a:t>
            </a:r>
            <a:r>
              <a:rPr lang="en-US" sz="2000" b="1" dirty="0">
                <a:solidFill>
                  <a:srgbClr val="000000"/>
                </a:solidFill>
                <a:effectLst/>
                <a:latin typeface="Georgia" panose="02040502050405020303" pitchFamily="18" charset="0"/>
              </a:rPr>
              <a:t>20000images</a:t>
            </a:r>
            <a:r>
              <a:rPr lang="en-US" sz="2000" dirty="0">
                <a:solidFill>
                  <a:srgbClr val="000000"/>
                </a:solidFill>
                <a:effectLst/>
                <a:latin typeface="Georgia" panose="02040502050405020303" pitchFamily="18" charset="0"/>
              </a:rPr>
              <a:t> with a total of 40000 images with </a:t>
            </a:r>
            <a:r>
              <a:rPr lang="en-US" sz="2000" b="1" dirty="0">
                <a:solidFill>
                  <a:srgbClr val="000000"/>
                </a:solidFill>
                <a:effectLst/>
                <a:latin typeface="Georgia" panose="02040502050405020303" pitchFamily="18" charset="0"/>
              </a:rPr>
              <a:t>227 x 227 pixels </a:t>
            </a:r>
            <a:r>
              <a:rPr lang="en-US" sz="2000" dirty="0">
                <a:solidFill>
                  <a:srgbClr val="000000"/>
                </a:solidFill>
                <a:effectLst/>
                <a:latin typeface="Georgia" panose="02040502050405020303" pitchFamily="18" charset="0"/>
              </a:rPr>
              <a:t>with RGB channels. The dataset is generated from </a:t>
            </a:r>
            <a:r>
              <a:rPr lang="en-US" sz="2000" b="1" dirty="0">
                <a:solidFill>
                  <a:srgbClr val="000000"/>
                </a:solidFill>
                <a:effectLst/>
                <a:latin typeface="Georgia" panose="02040502050405020303" pitchFamily="18" charset="0"/>
              </a:rPr>
              <a:t>458 high-resolution images </a:t>
            </a:r>
            <a:r>
              <a:rPr lang="en-US" sz="2000" dirty="0">
                <a:solidFill>
                  <a:srgbClr val="000000"/>
                </a:solidFill>
                <a:effectLst/>
                <a:latin typeface="Georgia" panose="02040502050405020303" pitchFamily="18" charset="0"/>
              </a:rPr>
              <a:t>(4032x3024 pixel) with the method proposed by Zhang et al (2016). </a:t>
            </a:r>
          </a:p>
          <a:p>
            <a:pPr algn="just"/>
            <a:r>
              <a:rPr lang="en-US" sz="2000" dirty="0">
                <a:solidFill>
                  <a:srgbClr val="000000"/>
                </a:solidFill>
                <a:effectLst/>
                <a:latin typeface="Georgia" panose="02040502050405020303" pitchFamily="18" charset="0"/>
              </a:rPr>
              <a:t>High resolution images found out to have high variance in terms of surface finish and illumination condition.</a:t>
            </a:r>
            <a:endParaRPr lang="en-US" sz="2000" dirty="0">
              <a:solidFill>
                <a:srgbClr val="000000"/>
              </a:solidFill>
              <a:latin typeface="Georgia" panose="02040502050405020303" pitchFamily="18" charset="0"/>
            </a:endParaRPr>
          </a:p>
          <a:p>
            <a:pPr algn="just"/>
            <a:r>
              <a:rPr lang="en-US" sz="2000" dirty="0">
                <a:solidFill>
                  <a:srgbClr val="000000"/>
                </a:solidFill>
                <a:effectLst/>
                <a:latin typeface="Georgia" panose="02040502050405020303" pitchFamily="18" charset="0"/>
              </a:rPr>
              <a:t> No data augmentation in terms of random rotation or flipping or tilting is applied.</a:t>
            </a:r>
          </a:p>
          <a:p>
            <a:endParaRPr lang="en-IN" sz="2000" dirty="0"/>
          </a:p>
        </p:txBody>
      </p:sp>
    </p:spTree>
    <p:extLst>
      <p:ext uri="{BB962C8B-B14F-4D97-AF65-F5344CB8AC3E}">
        <p14:creationId xmlns:p14="http://schemas.microsoft.com/office/powerpoint/2010/main" val="352521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954E-7E21-480A-351B-72E61AA18A66}"/>
              </a:ext>
            </a:extLst>
          </p:cNvPr>
          <p:cNvSpPr>
            <a:spLocks noGrp="1"/>
          </p:cNvSpPr>
          <p:nvPr>
            <p:ph type="title"/>
          </p:nvPr>
        </p:nvSpPr>
        <p:spPr>
          <a:xfrm>
            <a:off x="445109" y="509080"/>
            <a:ext cx="10275764" cy="1752599"/>
          </a:xfrm>
        </p:spPr>
        <p:txBody>
          <a:bodyPr>
            <a:normAutofit/>
          </a:bodyPr>
          <a:lstStyle/>
          <a:p>
            <a:r>
              <a:rPr lang="en-IN" b="1" dirty="0">
                <a:latin typeface="Georgia" panose="02040502050405020303" pitchFamily="18" charset="0"/>
              </a:rPr>
              <a:t>Sample Images From the Dataset</a:t>
            </a:r>
          </a:p>
        </p:txBody>
      </p:sp>
      <p:sp>
        <p:nvSpPr>
          <p:cNvPr id="20" name="Content Placeholder 14">
            <a:extLst>
              <a:ext uri="{FF2B5EF4-FFF2-40B4-BE49-F238E27FC236}">
                <a16:creationId xmlns:a16="http://schemas.microsoft.com/office/drawing/2014/main" id="{C14A69C9-E5FB-FAED-9825-98FE9E28AE00}"/>
              </a:ext>
            </a:extLst>
          </p:cNvPr>
          <p:cNvSpPr>
            <a:spLocks noGrp="1"/>
          </p:cNvSpPr>
          <p:nvPr>
            <p:ph idx="1"/>
          </p:nvPr>
        </p:nvSpPr>
        <p:spPr>
          <a:xfrm>
            <a:off x="445110" y="5715926"/>
            <a:ext cx="5747778" cy="1752599"/>
          </a:xfrm>
        </p:spPr>
        <p:txBody>
          <a:bodyPr>
            <a:normAutofit/>
          </a:bodyPr>
          <a:lstStyle/>
          <a:p>
            <a:pPr marL="45720" indent="0">
              <a:buNone/>
            </a:pPr>
            <a:r>
              <a:rPr lang="en-US" sz="1800" dirty="0"/>
              <a:t>A)Random images from Dataset in Grid form</a:t>
            </a:r>
          </a:p>
        </p:txBody>
      </p:sp>
      <p:pic>
        <p:nvPicPr>
          <p:cNvPr id="3" name="Picture 2">
            <a:extLst>
              <a:ext uri="{FF2B5EF4-FFF2-40B4-BE49-F238E27FC236}">
                <a16:creationId xmlns:a16="http://schemas.microsoft.com/office/drawing/2014/main" id="{3C647218-7069-379E-B453-9597E35B2B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5854" y="2008091"/>
            <a:ext cx="6475595" cy="2124953"/>
          </a:xfrm>
          <a:prstGeom prst="rect">
            <a:avLst/>
          </a:prstGeom>
          <a:noFill/>
          <a:ln>
            <a:noFill/>
          </a:ln>
        </p:spPr>
      </p:pic>
      <p:pic>
        <p:nvPicPr>
          <p:cNvPr id="4" name="Picture 3">
            <a:extLst>
              <a:ext uri="{FF2B5EF4-FFF2-40B4-BE49-F238E27FC236}">
                <a16:creationId xmlns:a16="http://schemas.microsoft.com/office/drawing/2014/main" id="{41CC3441-BB14-3589-D32A-32FDF40579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584" y="2008091"/>
            <a:ext cx="4683530" cy="3464529"/>
          </a:xfrm>
          <a:prstGeom prst="rect">
            <a:avLst/>
          </a:prstGeom>
          <a:noFill/>
          <a:ln>
            <a:noFill/>
          </a:ln>
        </p:spPr>
      </p:pic>
      <p:sp>
        <p:nvSpPr>
          <p:cNvPr id="5" name="TextBox 4">
            <a:extLst>
              <a:ext uri="{FF2B5EF4-FFF2-40B4-BE49-F238E27FC236}">
                <a16:creationId xmlns:a16="http://schemas.microsoft.com/office/drawing/2014/main" id="{A1AA7BE1-C4ED-DB45-CB64-359DEFC1FF60}"/>
              </a:ext>
            </a:extLst>
          </p:cNvPr>
          <p:cNvSpPr txBox="1"/>
          <p:nvPr/>
        </p:nvSpPr>
        <p:spPr>
          <a:xfrm>
            <a:off x="6447453" y="5598367"/>
            <a:ext cx="4506686" cy="646331"/>
          </a:xfrm>
          <a:prstGeom prst="rect">
            <a:avLst/>
          </a:prstGeom>
          <a:noFill/>
        </p:spPr>
        <p:txBody>
          <a:bodyPr wrap="square" rtlCol="0">
            <a:spAutoFit/>
          </a:bodyPr>
          <a:lstStyle/>
          <a:p>
            <a:r>
              <a:rPr lang="en-US" dirty="0"/>
              <a:t>B)First 8 images from Dataset in Array form</a:t>
            </a:r>
          </a:p>
          <a:p>
            <a:endParaRPr lang="en-IN" dirty="0"/>
          </a:p>
        </p:txBody>
      </p:sp>
    </p:spTree>
    <p:extLst>
      <p:ext uri="{BB962C8B-B14F-4D97-AF65-F5344CB8AC3E}">
        <p14:creationId xmlns:p14="http://schemas.microsoft.com/office/powerpoint/2010/main" val="54648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7" name="Content Placeholder 6" descr="A diagram of data processing&#10;&#10;Description automatically generated">
            <a:extLst>
              <a:ext uri="{FF2B5EF4-FFF2-40B4-BE49-F238E27FC236}">
                <a16:creationId xmlns:a16="http://schemas.microsoft.com/office/drawing/2014/main" id="{11169102-D8C0-EF9E-9B9E-A3338CD8213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48647" y="182111"/>
            <a:ext cx="6206247" cy="6428019"/>
          </a:xfrm>
        </p:spPr>
      </p:pic>
    </p:spTree>
    <p:extLst>
      <p:ext uri="{BB962C8B-B14F-4D97-AF65-F5344CB8AC3E}">
        <p14:creationId xmlns:p14="http://schemas.microsoft.com/office/powerpoint/2010/main" val="279148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1B4F-5D6B-F41F-7F46-4AC019CBB7C7}"/>
              </a:ext>
            </a:extLst>
          </p:cNvPr>
          <p:cNvSpPr>
            <a:spLocks noGrp="1"/>
          </p:cNvSpPr>
          <p:nvPr>
            <p:ph type="title"/>
          </p:nvPr>
        </p:nvSpPr>
        <p:spPr/>
        <p:txBody>
          <a:bodyPr/>
          <a:lstStyle/>
          <a:p>
            <a:r>
              <a:rPr lang="en-IN" dirty="0"/>
              <a:t>Data Augmentation</a:t>
            </a:r>
          </a:p>
        </p:txBody>
      </p:sp>
      <p:sp>
        <p:nvSpPr>
          <p:cNvPr id="3" name="Content Placeholder 2">
            <a:extLst>
              <a:ext uri="{FF2B5EF4-FFF2-40B4-BE49-F238E27FC236}">
                <a16:creationId xmlns:a16="http://schemas.microsoft.com/office/drawing/2014/main" id="{82200FD1-1E85-64B9-6AB1-41850CC44E3D}"/>
              </a:ext>
            </a:extLst>
          </p:cNvPr>
          <p:cNvSpPr>
            <a:spLocks noGrp="1"/>
          </p:cNvSpPr>
          <p:nvPr>
            <p:ph idx="1"/>
          </p:nvPr>
        </p:nvSpPr>
        <p:spPr>
          <a:xfrm>
            <a:off x="172616" y="1965960"/>
            <a:ext cx="9872871" cy="4038600"/>
          </a:xfrm>
        </p:spPr>
        <p:txBody>
          <a:bodyPr/>
          <a:lstStyle/>
          <a:p>
            <a:pPr algn="l">
              <a:buFont typeface="+mj-lt"/>
              <a:buAutoNum type="arabicPeriod"/>
            </a:pPr>
            <a:r>
              <a:rPr lang="en-US" sz="2000" b="1" i="0" dirty="0">
                <a:solidFill>
                  <a:srgbClr val="0D0D0D"/>
                </a:solidFill>
                <a:effectLst/>
                <a:highlight>
                  <a:srgbClr val="FFFFFF"/>
                </a:highlight>
                <a:latin typeface="Söhne"/>
              </a:rPr>
              <a:t>Importance of Data Augmentation:</a:t>
            </a:r>
            <a:r>
              <a:rPr lang="en-US" sz="2000" b="0" i="0" dirty="0">
                <a:solidFill>
                  <a:srgbClr val="0D0D0D"/>
                </a:solidFill>
                <a:effectLst/>
                <a:highlight>
                  <a:srgbClr val="FFFFFF"/>
                </a:highlight>
                <a:latin typeface="Söhne"/>
              </a:rPr>
              <a:t> Data augmentation is crucial for preparing datasets for training deep learning models.</a:t>
            </a:r>
          </a:p>
          <a:p>
            <a:pPr algn="l">
              <a:buFont typeface="+mj-lt"/>
              <a:buAutoNum type="arabicPeriod"/>
            </a:pPr>
            <a:r>
              <a:rPr lang="en-US" sz="2000" b="1" i="0" dirty="0">
                <a:solidFill>
                  <a:srgbClr val="0D0D0D"/>
                </a:solidFill>
                <a:effectLst/>
                <a:highlight>
                  <a:srgbClr val="FFFFFF"/>
                </a:highlight>
                <a:latin typeface="Söhne"/>
              </a:rPr>
              <a:t>Purpose of Data Augmentation:</a:t>
            </a:r>
            <a:r>
              <a:rPr lang="en-US" sz="2000" b="0" i="0" dirty="0">
                <a:solidFill>
                  <a:srgbClr val="0D0D0D"/>
                </a:solidFill>
                <a:effectLst/>
                <a:highlight>
                  <a:srgbClr val="FFFFFF"/>
                </a:highlight>
                <a:latin typeface="Söhne"/>
              </a:rPr>
              <a:t> This process involves introducing variations to the original images, enriching the dataset, and improving the model's ability to generalize to unseen data.</a:t>
            </a:r>
          </a:p>
          <a:p>
            <a:pPr algn="l">
              <a:buFont typeface="+mj-lt"/>
              <a:buAutoNum type="arabicPeriod"/>
            </a:pPr>
            <a:r>
              <a:rPr lang="en-US" sz="2000" b="1" i="0" dirty="0">
                <a:solidFill>
                  <a:srgbClr val="0D0D0D"/>
                </a:solidFill>
                <a:effectLst/>
                <a:highlight>
                  <a:srgbClr val="FFFFFF"/>
                </a:highlight>
                <a:latin typeface="Söhne"/>
              </a:rPr>
              <a:t>Role in Crack Detection:</a:t>
            </a:r>
            <a:r>
              <a:rPr lang="en-US" sz="2000" b="0" i="0" dirty="0">
                <a:solidFill>
                  <a:srgbClr val="0D0D0D"/>
                </a:solidFill>
                <a:effectLst/>
                <a:highlight>
                  <a:srgbClr val="FFFFFF"/>
                </a:highlight>
                <a:latin typeface="Söhne"/>
              </a:rPr>
              <a:t> In the context of crack detection, data augmentation plays a significant role.</a:t>
            </a:r>
          </a:p>
          <a:p>
            <a:pPr algn="l">
              <a:buFont typeface="+mj-lt"/>
              <a:buAutoNum type="arabicPeriod"/>
            </a:pPr>
            <a:r>
              <a:rPr lang="en-US" sz="2000" b="1" i="0" dirty="0">
                <a:solidFill>
                  <a:srgbClr val="0D0D0D"/>
                </a:solidFill>
                <a:effectLst/>
                <a:highlight>
                  <a:srgbClr val="FFFFFF"/>
                </a:highlight>
                <a:latin typeface="Söhne"/>
              </a:rPr>
              <a:t>Enhancing Robustness and Diversity:</a:t>
            </a:r>
            <a:r>
              <a:rPr lang="en-US" sz="2000" b="0" i="0" dirty="0">
                <a:solidFill>
                  <a:srgbClr val="0D0D0D"/>
                </a:solidFill>
                <a:effectLst/>
                <a:highlight>
                  <a:srgbClr val="FFFFFF"/>
                </a:highlight>
                <a:latin typeface="Söhne"/>
              </a:rPr>
              <a:t> It enhances the robustness and diversity of the training set, which is essential for training accurate and reliable crack detection models.</a:t>
            </a:r>
          </a:p>
        </p:txBody>
      </p:sp>
    </p:spTree>
    <p:extLst>
      <p:ext uri="{BB962C8B-B14F-4D97-AF65-F5344CB8AC3E}">
        <p14:creationId xmlns:p14="http://schemas.microsoft.com/office/powerpoint/2010/main" val="1157856833"/>
      </p:ext>
    </p:extLst>
  </p:cSld>
  <p:clrMapOvr>
    <a:masterClrMapping/>
  </p:clrMapOvr>
</p:sld>
</file>

<file path=ppt/theme/theme1.xml><?xml version="1.0" encoding="utf-8"?>
<a:theme xmlns:a="http://schemas.openxmlformats.org/drawingml/2006/main" name="Basis">
  <a:themeElements>
    <a:clrScheme name="Custom 1">
      <a:dk1>
        <a:sysClr val="windowText" lastClr="000000"/>
      </a:dk1>
      <a:lt1>
        <a:srgbClr val="FFFFFF"/>
      </a:lt1>
      <a:dk2>
        <a:srgbClr val="000000"/>
      </a:dk2>
      <a:lt2>
        <a:srgbClr val="00000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
  <TotalTime>1171</TotalTime>
  <Words>1477</Words>
  <Application>Microsoft Office PowerPoint</Application>
  <PresentationFormat>Widescreen</PresentationFormat>
  <Paragraphs>105</Paragraphs>
  <Slides>29</Slides>
  <Notes>0</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Amasis MT Pro Light</vt:lpstr>
      <vt:lpstr>Arial</vt:lpstr>
      <vt:lpstr>Calibri</vt:lpstr>
      <vt:lpstr>CIDFont</vt:lpstr>
      <vt:lpstr>Corbel</vt:lpstr>
      <vt:lpstr>Georgia</vt:lpstr>
      <vt:lpstr>Söhne</vt:lpstr>
      <vt:lpstr>Times New Roman</vt:lpstr>
      <vt:lpstr>Wingdings</vt:lpstr>
      <vt:lpstr>Basis</vt:lpstr>
      <vt:lpstr>Concrete Crack detection Using Convolutional Neural Networks</vt:lpstr>
      <vt:lpstr>Contents</vt:lpstr>
      <vt:lpstr>Introduction</vt:lpstr>
      <vt:lpstr>PowerPoint Presentation</vt:lpstr>
      <vt:lpstr>Objective </vt:lpstr>
      <vt:lpstr>About the Dataset</vt:lpstr>
      <vt:lpstr>Sample Images From the Dataset</vt:lpstr>
      <vt:lpstr>PowerPoint Presentation</vt:lpstr>
      <vt:lpstr>Data Augmentation</vt:lpstr>
      <vt:lpstr>PowerPoint Presentation</vt:lpstr>
      <vt:lpstr>Model 1: ResNet-50 with Segmentation</vt:lpstr>
      <vt:lpstr>Data Loader Component</vt:lpstr>
      <vt:lpstr>PowerPoint Presentation</vt:lpstr>
      <vt:lpstr>Why ResNet Models</vt:lpstr>
      <vt:lpstr>Loss vs Epochs</vt:lpstr>
      <vt:lpstr>Accuracy vs Epochs</vt:lpstr>
      <vt:lpstr>PowerPoint Presentation</vt:lpstr>
      <vt:lpstr>PowerPoint Presentation</vt:lpstr>
      <vt:lpstr>PowerPoint Presentation</vt:lpstr>
      <vt:lpstr>Model 2: YOLOv8 model </vt:lpstr>
      <vt:lpstr>Network Architecture</vt:lpstr>
      <vt:lpstr>PowerPoint Presentation</vt:lpstr>
      <vt:lpstr>Object Classification</vt:lpstr>
      <vt:lpstr>PowerPoint Presentation</vt:lpstr>
      <vt:lpstr>Testing of Model with Self Clicked Images of Cracks in Hall-1  </vt:lpstr>
      <vt:lpstr>Loss Function</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utkar</dc:creator>
  <cp:lastModifiedBy>Manish Kumar</cp:lastModifiedBy>
  <cp:revision>8</cp:revision>
  <dcterms:created xsi:type="dcterms:W3CDTF">2023-12-12T16:03:33Z</dcterms:created>
  <dcterms:modified xsi:type="dcterms:W3CDTF">2024-05-06T10:38:00Z</dcterms:modified>
</cp:coreProperties>
</file>